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5"/>
  </p:notesMasterIdLst>
  <p:handoutMasterIdLst>
    <p:handoutMasterId r:id="rId26"/>
  </p:handoutMasterIdLst>
  <p:sldIdLst>
    <p:sldId id="592" r:id="rId2"/>
    <p:sldId id="826" r:id="rId3"/>
    <p:sldId id="827" r:id="rId4"/>
    <p:sldId id="830" r:id="rId5"/>
    <p:sldId id="831" r:id="rId6"/>
    <p:sldId id="840" r:id="rId7"/>
    <p:sldId id="944" r:id="rId8"/>
    <p:sldId id="957" r:id="rId9"/>
    <p:sldId id="958" r:id="rId10"/>
    <p:sldId id="962" r:id="rId11"/>
    <p:sldId id="960" r:id="rId12"/>
    <p:sldId id="964" r:id="rId13"/>
    <p:sldId id="959" r:id="rId14"/>
    <p:sldId id="965" r:id="rId15"/>
    <p:sldId id="966" r:id="rId16"/>
    <p:sldId id="970" r:id="rId17"/>
    <p:sldId id="967" r:id="rId18"/>
    <p:sldId id="968" r:id="rId19"/>
    <p:sldId id="969" r:id="rId20"/>
    <p:sldId id="971" r:id="rId21"/>
    <p:sldId id="972" r:id="rId22"/>
    <p:sldId id="973" r:id="rId23"/>
    <p:sldId id="9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706"/>
    <a:srgbClr val="009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88213E-936A-BC48-92A0-41508DA54510}" v="58" dt="2025-11-19T15:47:24.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911"/>
  </p:normalViewPr>
  <p:slideViewPr>
    <p:cSldViewPr snapToGrid="0" snapToObjects="1">
      <p:cViewPr varScale="1">
        <p:scale>
          <a:sx n="76" d="100"/>
          <a:sy n="76" d="100"/>
        </p:scale>
        <p:origin x="216"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McGreevy" userId="1bdd2619330ffbb7" providerId="LiveId" clId="{24D1785A-822A-5C49-8169-1917F0E467AE}"/>
    <pc:docChg chg="custSel addSld delSld modSld">
      <pc:chgData name="Brian McGreevy" userId="1bdd2619330ffbb7" providerId="LiveId" clId="{24D1785A-822A-5C49-8169-1917F0E467AE}" dt="2025-11-19T15:48:36.424" v="445" actId="20577"/>
      <pc:docMkLst>
        <pc:docMk/>
      </pc:docMkLst>
      <pc:sldChg chg="del">
        <pc:chgData name="Brian McGreevy" userId="1bdd2619330ffbb7" providerId="LiveId" clId="{24D1785A-822A-5C49-8169-1917F0E467AE}" dt="2025-11-18T01:58:09.781" v="14" actId="2696"/>
        <pc:sldMkLst>
          <pc:docMk/>
          <pc:sldMk cId="3568139637" sldId="929"/>
        </pc:sldMkLst>
      </pc:sldChg>
      <pc:sldChg chg="del">
        <pc:chgData name="Brian McGreevy" userId="1bdd2619330ffbb7" providerId="LiveId" clId="{24D1785A-822A-5C49-8169-1917F0E467AE}" dt="2025-11-18T01:58:29.331" v="20" actId="2696"/>
        <pc:sldMkLst>
          <pc:docMk/>
          <pc:sldMk cId="3540934295" sldId="930"/>
        </pc:sldMkLst>
      </pc:sldChg>
      <pc:sldChg chg="del">
        <pc:chgData name="Brian McGreevy" userId="1bdd2619330ffbb7" providerId="LiveId" clId="{24D1785A-822A-5C49-8169-1917F0E467AE}" dt="2025-11-18T01:57:58.237" v="10" actId="2696"/>
        <pc:sldMkLst>
          <pc:docMk/>
          <pc:sldMk cId="2960958655" sldId="945"/>
        </pc:sldMkLst>
      </pc:sldChg>
      <pc:sldChg chg="del">
        <pc:chgData name="Brian McGreevy" userId="1bdd2619330ffbb7" providerId="LiveId" clId="{24D1785A-822A-5C49-8169-1917F0E467AE}" dt="2025-11-18T01:58:06.893" v="13" actId="2696"/>
        <pc:sldMkLst>
          <pc:docMk/>
          <pc:sldMk cId="3311852296" sldId="946"/>
        </pc:sldMkLst>
      </pc:sldChg>
      <pc:sldChg chg="del">
        <pc:chgData name="Brian McGreevy" userId="1bdd2619330ffbb7" providerId="LiveId" clId="{24D1785A-822A-5C49-8169-1917F0E467AE}" dt="2025-11-18T01:58:01.545" v="11" actId="2696"/>
        <pc:sldMkLst>
          <pc:docMk/>
          <pc:sldMk cId="3352845360" sldId="947"/>
        </pc:sldMkLst>
      </pc:sldChg>
      <pc:sldChg chg="del">
        <pc:chgData name="Brian McGreevy" userId="1bdd2619330ffbb7" providerId="LiveId" clId="{24D1785A-822A-5C49-8169-1917F0E467AE}" dt="2025-11-18T01:58:04.089" v="12" actId="2696"/>
        <pc:sldMkLst>
          <pc:docMk/>
          <pc:sldMk cId="64257981" sldId="948"/>
        </pc:sldMkLst>
      </pc:sldChg>
      <pc:sldChg chg="del">
        <pc:chgData name="Brian McGreevy" userId="1bdd2619330ffbb7" providerId="LiveId" clId="{24D1785A-822A-5C49-8169-1917F0E467AE}" dt="2025-11-18T01:58:12.722" v="15" actId="2696"/>
        <pc:sldMkLst>
          <pc:docMk/>
          <pc:sldMk cId="731170839" sldId="949"/>
        </pc:sldMkLst>
      </pc:sldChg>
      <pc:sldChg chg="del">
        <pc:chgData name="Brian McGreevy" userId="1bdd2619330ffbb7" providerId="LiveId" clId="{24D1785A-822A-5C49-8169-1917F0E467AE}" dt="2025-11-18T01:58:19.013" v="17" actId="2696"/>
        <pc:sldMkLst>
          <pc:docMk/>
          <pc:sldMk cId="1306215586" sldId="950"/>
        </pc:sldMkLst>
      </pc:sldChg>
      <pc:sldChg chg="del">
        <pc:chgData name="Brian McGreevy" userId="1bdd2619330ffbb7" providerId="LiveId" clId="{24D1785A-822A-5C49-8169-1917F0E467AE}" dt="2025-11-18T01:58:22.398" v="18" actId="2696"/>
        <pc:sldMkLst>
          <pc:docMk/>
          <pc:sldMk cId="755466237" sldId="951"/>
        </pc:sldMkLst>
      </pc:sldChg>
      <pc:sldChg chg="del">
        <pc:chgData name="Brian McGreevy" userId="1bdd2619330ffbb7" providerId="LiveId" clId="{24D1785A-822A-5C49-8169-1917F0E467AE}" dt="2025-11-18T01:58:25.715" v="19" actId="2696"/>
        <pc:sldMkLst>
          <pc:docMk/>
          <pc:sldMk cId="1985038968" sldId="952"/>
        </pc:sldMkLst>
      </pc:sldChg>
      <pc:sldChg chg="del">
        <pc:chgData name="Brian McGreevy" userId="1bdd2619330ffbb7" providerId="LiveId" clId="{24D1785A-822A-5C49-8169-1917F0E467AE}" dt="2025-11-18T01:58:15.866" v="16" actId="2696"/>
        <pc:sldMkLst>
          <pc:docMk/>
          <pc:sldMk cId="2414489201" sldId="953"/>
        </pc:sldMkLst>
      </pc:sldChg>
      <pc:sldChg chg="del">
        <pc:chgData name="Brian McGreevy" userId="1bdd2619330ffbb7" providerId="LiveId" clId="{24D1785A-822A-5C49-8169-1917F0E467AE}" dt="2025-11-18T01:58:35.415" v="22" actId="2696"/>
        <pc:sldMkLst>
          <pc:docMk/>
          <pc:sldMk cId="1113359836" sldId="954"/>
        </pc:sldMkLst>
      </pc:sldChg>
      <pc:sldChg chg="del">
        <pc:chgData name="Brian McGreevy" userId="1bdd2619330ffbb7" providerId="LiveId" clId="{24D1785A-822A-5C49-8169-1917F0E467AE}" dt="2025-11-18T01:58:32.332" v="21" actId="2696"/>
        <pc:sldMkLst>
          <pc:docMk/>
          <pc:sldMk cId="3103317854" sldId="955"/>
        </pc:sldMkLst>
      </pc:sldChg>
      <pc:sldChg chg="del">
        <pc:chgData name="Brian McGreevy" userId="1bdd2619330ffbb7" providerId="LiveId" clId="{24D1785A-822A-5C49-8169-1917F0E467AE}" dt="2025-11-18T01:58:39.146" v="23" actId="2696"/>
        <pc:sldMkLst>
          <pc:docMk/>
          <pc:sldMk cId="320792085" sldId="956"/>
        </pc:sldMkLst>
      </pc:sldChg>
      <pc:sldChg chg="modSp mod">
        <pc:chgData name="Brian McGreevy" userId="1bdd2619330ffbb7" providerId="LiveId" clId="{24D1785A-822A-5C49-8169-1917F0E467AE}" dt="2025-11-18T01:59:17.223" v="49" actId="20577"/>
        <pc:sldMkLst>
          <pc:docMk/>
          <pc:sldMk cId="624003158" sldId="957"/>
        </pc:sldMkLst>
        <pc:spChg chg="mod">
          <ac:chgData name="Brian McGreevy" userId="1bdd2619330ffbb7" providerId="LiveId" clId="{24D1785A-822A-5C49-8169-1917F0E467AE}" dt="2025-11-18T01:59:17.223" v="49" actId="20577"/>
          <ac:spMkLst>
            <pc:docMk/>
            <pc:sldMk cId="624003158" sldId="957"/>
            <ac:spMk id="3" creationId="{BE761F36-EC90-DC0F-81C1-56A79CCFD4D3}"/>
          </ac:spMkLst>
        </pc:spChg>
      </pc:sldChg>
      <pc:sldChg chg="modSp mod">
        <pc:chgData name="Brian McGreevy" userId="1bdd2619330ffbb7" providerId="LiveId" clId="{24D1785A-822A-5C49-8169-1917F0E467AE}" dt="2025-11-18T01:59:39.102" v="51" actId="313"/>
        <pc:sldMkLst>
          <pc:docMk/>
          <pc:sldMk cId="3332416210" sldId="958"/>
        </pc:sldMkLst>
        <pc:spChg chg="mod">
          <ac:chgData name="Brian McGreevy" userId="1bdd2619330ffbb7" providerId="LiveId" clId="{24D1785A-822A-5C49-8169-1917F0E467AE}" dt="2025-11-18T01:59:39.102" v="51" actId="313"/>
          <ac:spMkLst>
            <pc:docMk/>
            <pc:sldMk cId="3332416210" sldId="958"/>
            <ac:spMk id="3" creationId="{9AF4968D-12CE-200A-6A86-DF901EB6F70F}"/>
          </ac:spMkLst>
        </pc:spChg>
      </pc:sldChg>
      <pc:sldChg chg="modSp mod">
        <pc:chgData name="Brian McGreevy" userId="1bdd2619330ffbb7" providerId="LiveId" clId="{24D1785A-822A-5C49-8169-1917F0E467AE}" dt="2025-11-18T02:00:20.645" v="52" actId="20577"/>
        <pc:sldMkLst>
          <pc:docMk/>
          <pc:sldMk cId="3304830620" sldId="960"/>
        </pc:sldMkLst>
        <pc:spChg chg="mod">
          <ac:chgData name="Brian McGreevy" userId="1bdd2619330ffbb7" providerId="LiveId" clId="{24D1785A-822A-5C49-8169-1917F0E467AE}" dt="2025-11-18T02:00:20.645" v="52" actId="20577"/>
          <ac:spMkLst>
            <pc:docMk/>
            <pc:sldMk cId="3304830620" sldId="960"/>
            <ac:spMk id="3" creationId="{81A275DA-F99C-2EE4-BDA1-23937137E4B7}"/>
          </ac:spMkLst>
        </pc:spChg>
      </pc:sldChg>
      <pc:sldChg chg="modSp mod">
        <pc:chgData name="Brian McGreevy" userId="1bdd2619330ffbb7" providerId="LiveId" clId="{24D1785A-822A-5C49-8169-1917F0E467AE}" dt="2025-11-19T15:48:10.559" v="441" actId="255"/>
        <pc:sldMkLst>
          <pc:docMk/>
          <pc:sldMk cId="3525134973" sldId="965"/>
        </pc:sldMkLst>
        <pc:spChg chg="mod">
          <ac:chgData name="Brian McGreevy" userId="1bdd2619330ffbb7" providerId="LiveId" clId="{24D1785A-822A-5C49-8169-1917F0E467AE}" dt="2025-11-19T15:48:10.559" v="441" actId="255"/>
          <ac:spMkLst>
            <pc:docMk/>
            <pc:sldMk cId="3525134973" sldId="965"/>
            <ac:spMk id="3" creationId="{818430C7-811B-CD39-12D6-54BAD77C8233}"/>
          </ac:spMkLst>
        </pc:spChg>
      </pc:sldChg>
      <pc:sldChg chg="modSp mod">
        <pc:chgData name="Brian McGreevy" userId="1bdd2619330ffbb7" providerId="LiveId" clId="{24D1785A-822A-5C49-8169-1917F0E467AE}" dt="2025-11-18T01:57:45.443" v="9" actId="255"/>
        <pc:sldMkLst>
          <pc:docMk/>
          <pc:sldMk cId="36685587" sldId="969"/>
        </pc:sldMkLst>
        <pc:spChg chg="mod">
          <ac:chgData name="Brian McGreevy" userId="1bdd2619330ffbb7" providerId="LiveId" clId="{24D1785A-822A-5C49-8169-1917F0E467AE}" dt="2025-11-18T01:57:45.443" v="9" actId="255"/>
          <ac:spMkLst>
            <pc:docMk/>
            <pc:sldMk cId="36685587" sldId="969"/>
            <ac:spMk id="3" creationId="{7024C412-2546-2F70-FE3A-97101B75F597}"/>
          </ac:spMkLst>
        </pc:spChg>
      </pc:sldChg>
      <pc:sldChg chg="modSp add mod">
        <pc:chgData name="Brian McGreevy" userId="1bdd2619330ffbb7" providerId="LiveId" clId="{24D1785A-822A-5C49-8169-1917F0E467AE}" dt="2025-11-18T23:01:49.290" v="110" actId="313"/>
        <pc:sldMkLst>
          <pc:docMk/>
          <pc:sldMk cId="2996491383" sldId="971"/>
        </pc:sldMkLst>
        <pc:spChg chg="mod">
          <ac:chgData name="Brian McGreevy" userId="1bdd2619330ffbb7" providerId="LiveId" clId="{24D1785A-822A-5C49-8169-1917F0E467AE}" dt="2025-11-18T23:01:49.290" v="110" actId="313"/>
          <ac:spMkLst>
            <pc:docMk/>
            <pc:sldMk cId="2996491383" sldId="971"/>
            <ac:spMk id="3" creationId="{F8CDFEA7-A8C8-898B-EA04-6AC071756242}"/>
          </ac:spMkLst>
        </pc:spChg>
      </pc:sldChg>
      <pc:sldChg chg="modSp add mod">
        <pc:chgData name="Brian McGreevy" userId="1bdd2619330ffbb7" providerId="LiveId" clId="{24D1785A-822A-5C49-8169-1917F0E467AE}" dt="2025-11-18T23:06:50.171" v="245" actId="27636"/>
        <pc:sldMkLst>
          <pc:docMk/>
          <pc:sldMk cId="1688605680" sldId="972"/>
        </pc:sldMkLst>
        <pc:spChg chg="mod">
          <ac:chgData name="Brian McGreevy" userId="1bdd2619330ffbb7" providerId="LiveId" clId="{24D1785A-822A-5C49-8169-1917F0E467AE}" dt="2025-11-18T23:06:50.171" v="245" actId="27636"/>
          <ac:spMkLst>
            <pc:docMk/>
            <pc:sldMk cId="1688605680" sldId="972"/>
            <ac:spMk id="3" creationId="{3B0CEB91-9867-7760-B168-BFB70A960E7A}"/>
          </ac:spMkLst>
        </pc:spChg>
      </pc:sldChg>
      <pc:sldChg chg="modSp add mod">
        <pc:chgData name="Brian McGreevy" userId="1bdd2619330ffbb7" providerId="LiveId" clId="{24D1785A-822A-5C49-8169-1917F0E467AE}" dt="2025-11-19T15:48:36.424" v="445" actId="20577"/>
        <pc:sldMkLst>
          <pc:docMk/>
          <pc:sldMk cId="2014599743" sldId="973"/>
        </pc:sldMkLst>
        <pc:spChg chg="mod">
          <ac:chgData name="Brian McGreevy" userId="1bdd2619330ffbb7" providerId="LiveId" clId="{24D1785A-822A-5C49-8169-1917F0E467AE}" dt="2025-11-19T15:48:36.424" v="445" actId="20577"/>
          <ac:spMkLst>
            <pc:docMk/>
            <pc:sldMk cId="2014599743" sldId="973"/>
            <ac:spMk id="3" creationId="{45C2D616-572A-C003-1035-3FD2ED837B86}"/>
          </ac:spMkLst>
        </pc:spChg>
      </pc:sldChg>
      <pc:sldChg chg="modSp add mod">
        <pc:chgData name="Brian McGreevy" userId="1bdd2619330ffbb7" providerId="LiveId" clId="{24D1785A-822A-5C49-8169-1917F0E467AE}" dt="2025-11-18T23:19:47.614" v="406" actId="255"/>
        <pc:sldMkLst>
          <pc:docMk/>
          <pc:sldMk cId="2689915737" sldId="974"/>
        </pc:sldMkLst>
        <pc:spChg chg="mod">
          <ac:chgData name="Brian McGreevy" userId="1bdd2619330ffbb7" providerId="LiveId" clId="{24D1785A-822A-5C49-8169-1917F0E467AE}" dt="2025-11-18T23:19:47.614" v="406" actId="255"/>
          <ac:spMkLst>
            <pc:docMk/>
            <pc:sldMk cId="2689915737" sldId="974"/>
            <ac:spMk id="3" creationId="{2A6CE269-4513-ACE3-A912-2A5A970D334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11/19/25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11/19/25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11/19/25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11/19/25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11/19/25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11/19/25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11/19/25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11/19/25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11/19/25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2146281" y="0"/>
            <a:ext cx="45719" cy="6835139"/>
          </a:xfrm>
        </p:spPr>
        <p:txBody>
          <a:bodyPr>
            <a:normAutofit/>
          </a:bodyPr>
          <a:lstStyle/>
          <a:p>
            <a:pPr algn="l"/>
            <a:endParaRPr lang="en-US" b="1" dirty="0">
              <a:solidFill>
                <a:schemeClr val="bg1"/>
              </a:solidFill>
              <a:latin typeface="Goudy Old Style" charset="0"/>
              <a:ea typeface="Goudy Old Style" charset="0"/>
              <a:cs typeface="Goudy Old Style" charset="0"/>
            </a:endParaRPr>
          </a:p>
          <a:p>
            <a:pPr algn="l"/>
            <a:endParaRPr lang="en-US" b="1" dirty="0">
              <a:solidFill>
                <a:schemeClr val="bg1"/>
              </a:solidFill>
              <a:latin typeface="Goudy Old Style" charset="0"/>
              <a:ea typeface="Goudy Old Style" charset="0"/>
              <a:cs typeface="Goudy Old Style" charset="0"/>
            </a:endParaRPr>
          </a:p>
          <a:p>
            <a:pPr algn="r"/>
            <a:endParaRPr lang="en-US" sz="4000"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descr="A book cover with a person riding a horse&#10;&#10;Description automatically generated">
            <a:extLst>
              <a:ext uri="{FF2B5EF4-FFF2-40B4-BE49-F238E27FC236}">
                <a16:creationId xmlns:a16="http://schemas.microsoft.com/office/drawing/2014/main" id="{B500DDC0-4677-F31C-A50C-61A3B90437B9}"/>
              </a:ext>
            </a:extLst>
          </p:cNvPr>
          <p:cNvPicPr>
            <a:picLocks noChangeAspect="1"/>
          </p:cNvPicPr>
          <p:nvPr/>
        </p:nvPicPr>
        <p:blipFill>
          <a:blip r:embed="rId2"/>
          <a:stretch>
            <a:fillRect/>
          </a:stretch>
        </p:blipFill>
        <p:spPr>
          <a:xfrm>
            <a:off x="276166" y="0"/>
            <a:ext cx="11590077" cy="685800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2C15101C-B8D8-B51E-CE43-8F49553F2992}"/>
              </a:ext>
            </a:extLst>
          </p:cNvPr>
          <p:cNvPicPr>
            <a:picLocks noChangeAspect="1"/>
          </p:cNvPicPr>
          <p:nvPr/>
        </p:nvPicPr>
        <p:blipFill>
          <a:blip r:embed="rId3"/>
          <a:stretch>
            <a:fillRect/>
          </a:stretch>
        </p:blipFill>
        <p:spPr>
          <a:xfrm>
            <a:off x="6705600" y="3657600"/>
            <a:ext cx="3911599" cy="897467"/>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C78C0676-0F90-EE80-0C3B-AC67B9C33D4E}"/>
              </a:ext>
            </a:extLst>
          </p:cNvPr>
          <p:cNvPicPr>
            <a:picLocks noChangeAspect="1"/>
          </p:cNvPicPr>
          <p:nvPr/>
        </p:nvPicPr>
        <p:blipFill>
          <a:blip r:embed="rId4"/>
          <a:stretch>
            <a:fillRect/>
          </a:stretch>
        </p:blipFill>
        <p:spPr>
          <a:xfrm>
            <a:off x="5486400" y="3657600"/>
            <a:ext cx="6367392" cy="1207008"/>
          </a:xfrm>
          <a:prstGeom prst="rect">
            <a:avLst/>
          </a:prstGeom>
        </p:spPr>
      </p:pic>
      <p:sp>
        <p:nvSpPr>
          <p:cNvPr id="9" name="TextBox 8">
            <a:extLst>
              <a:ext uri="{FF2B5EF4-FFF2-40B4-BE49-F238E27FC236}">
                <a16:creationId xmlns:a16="http://schemas.microsoft.com/office/drawing/2014/main" id="{D9D1ED37-6380-8D18-AEE0-9E175A5207FC}"/>
              </a:ext>
            </a:extLst>
          </p:cNvPr>
          <p:cNvSpPr txBox="1"/>
          <p:nvPr/>
        </p:nvSpPr>
        <p:spPr>
          <a:xfrm>
            <a:off x="5810865" y="3657598"/>
            <a:ext cx="5397909" cy="830997"/>
          </a:xfrm>
          <a:prstGeom prst="rect">
            <a:avLst/>
          </a:prstGeom>
          <a:noFill/>
        </p:spPr>
        <p:txBody>
          <a:bodyPr wrap="square" rtlCol="0">
            <a:spAutoFit/>
          </a:bodyPr>
          <a:lstStyle/>
          <a:p>
            <a:pPr algn="ctr"/>
            <a:endParaRPr lang="en-US" sz="2400" dirty="0">
              <a:solidFill>
                <a:schemeClr val="bg1"/>
              </a:solidFill>
              <a:latin typeface="Goudy Old Style" panose="02020502050305020303" pitchFamily="18" charset="77"/>
            </a:endParaRPr>
          </a:p>
          <a:p>
            <a:pPr algn="ctr"/>
            <a:r>
              <a:rPr lang="en-US" sz="2400" dirty="0">
                <a:solidFill>
                  <a:schemeClr val="bg1"/>
                </a:solidFill>
                <a:latin typeface="Goudy Old Style" panose="02020502050305020303" pitchFamily="18" charset="77"/>
              </a:rPr>
              <a:t>September 24, 2025</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489DF20D-530F-EB82-C5AA-740792C06824}"/>
              </a:ext>
            </a:extLst>
          </p:cNvPr>
          <p:cNvPicPr>
            <a:picLocks noChangeAspect="1"/>
          </p:cNvPicPr>
          <p:nvPr/>
        </p:nvPicPr>
        <p:blipFill>
          <a:blip r:embed="rId4"/>
          <a:stretch>
            <a:fillRect/>
          </a:stretch>
        </p:blipFill>
        <p:spPr>
          <a:xfrm>
            <a:off x="5486400" y="3794200"/>
            <a:ext cx="6008914" cy="1207008"/>
          </a:xfrm>
          <a:prstGeom prst="rect">
            <a:avLst/>
          </a:prstGeom>
        </p:spPr>
      </p:pic>
      <p:sp>
        <p:nvSpPr>
          <p:cNvPr id="11" name="TextBox 10">
            <a:extLst>
              <a:ext uri="{FF2B5EF4-FFF2-40B4-BE49-F238E27FC236}">
                <a16:creationId xmlns:a16="http://schemas.microsoft.com/office/drawing/2014/main" id="{3B3AE52A-4C9C-310A-C909-563BD40562AE}"/>
              </a:ext>
            </a:extLst>
          </p:cNvPr>
          <p:cNvSpPr txBox="1"/>
          <p:nvPr/>
        </p:nvSpPr>
        <p:spPr>
          <a:xfrm>
            <a:off x="5810864" y="3937518"/>
            <a:ext cx="5397909" cy="461665"/>
          </a:xfrm>
          <a:prstGeom prst="rect">
            <a:avLst/>
          </a:prstGeom>
          <a:noFill/>
        </p:spPr>
        <p:txBody>
          <a:bodyPr wrap="square" rtlCol="0">
            <a:spAutoFit/>
          </a:bodyPr>
          <a:lstStyle/>
          <a:p>
            <a:pPr algn="ctr"/>
            <a:r>
              <a:rPr lang="en-US" sz="2400" b="1" dirty="0">
                <a:solidFill>
                  <a:schemeClr val="bg1"/>
                </a:solidFill>
                <a:latin typeface="Goudy Old Style" panose="02020502050305020303" pitchFamily="18" charset="77"/>
              </a:rPr>
              <a:t>October 1, 2025</a:t>
            </a: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03B9E177-31CB-414A-C9A8-7740BA5F2F79}"/>
              </a:ext>
            </a:extLst>
          </p:cNvPr>
          <p:cNvPicPr>
            <a:picLocks noChangeAspect="1"/>
          </p:cNvPicPr>
          <p:nvPr/>
        </p:nvPicPr>
        <p:blipFill>
          <a:blip r:embed="rId4"/>
          <a:stretch>
            <a:fillRect/>
          </a:stretch>
        </p:blipFill>
        <p:spPr>
          <a:xfrm>
            <a:off x="5665304" y="3657598"/>
            <a:ext cx="5676758" cy="1343610"/>
          </a:xfrm>
          <a:prstGeom prst="rect">
            <a:avLst/>
          </a:prstGeom>
        </p:spPr>
      </p:pic>
      <p:sp>
        <p:nvSpPr>
          <p:cNvPr id="13" name="TextBox 12">
            <a:extLst>
              <a:ext uri="{FF2B5EF4-FFF2-40B4-BE49-F238E27FC236}">
                <a16:creationId xmlns:a16="http://schemas.microsoft.com/office/drawing/2014/main" id="{22F7F770-369C-EFB9-595F-ECD5D9C2FE58}"/>
              </a:ext>
            </a:extLst>
          </p:cNvPr>
          <p:cNvSpPr txBox="1"/>
          <p:nvPr/>
        </p:nvSpPr>
        <p:spPr>
          <a:xfrm>
            <a:off x="6095999" y="3937518"/>
            <a:ext cx="4817166" cy="584775"/>
          </a:xfrm>
          <a:prstGeom prst="rect">
            <a:avLst/>
          </a:prstGeom>
          <a:noFill/>
        </p:spPr>
        <p:txBody>
          <a:bodyPr wrap="square" rtlCol="0">
            <a:spAutoFit/>
          </a:bodyPr>
          <a:lstStyle/>
          <a:p>
            <a:pPr algn="ctr"/>
            <a:r>
              <a:rPr lang="en-US" sz="3200" dirty="0">
                <a:solidFill>
                  <a:schemeClr val="bg1"/>
                </a:solidFill>
                <a:latin typeface="Goudy Old Style" panose="02020502050305020303" pitchFamily="18" charset="77"/>
              </a:rPr>
              <a:t>October 8, 2025</a:t>
            </a: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9ABEA7A3-3E13-F25E-7989-863F6C33035A}"/>
              </a:ext>
            </a:extLst>
          </p:cNvPr>
          <p:cNvPicPr>
            <a:picLocks noChangeAspect="1"/>
          </p:cNvPicPr>
          <p:nvPr/>
        </p:nvPicPr>
        <p:blipFill>
          <a:blip r:embed="rId4"/>
          <a:stretch>
            <a:fillRect/>
          </a:stretch>
        </p:blipFill>
        <p:spPr>
          <a:xfrm>
            <a:off x="5810864" y="3657598"/>
            <a:ext cx="5531198" cy="1207010"/>
          </a:xfrm>
          <a:prstGeom prst="rect">
            <a:avLst/>
          </a:prstGeom>
        </p:spPr>
      </p:pic>
      <p:sp>
        <p:nvSpPr>
          <p:cNvPr id="15" name="TextBox 14">
            <a:extLst>
              <a:ext uri="{FF2B5EF4-FFF2-40B4-BE49-F238E27FC236}">
                <a16:creationId xmlns:a16="http://schemas.microsoft.com/office/drawing/2014/main" id="{737D6EB0-53E3-E27E-CFEE-A1B6C8D42CC6}"/>
              </a:ext>
            </a:extLst>
          </p:cNvPr>
          <p:cNvSpPr txBox="1"/>
          <p:nvPr/>
        </p:nvSpPr>
        <p:spPr>
          <a:xfrm>
            <a:off x="6095999" y="3937518"/>
            <a:ext cx="4817166" cy="523220"/>
          </a:xfrm>
          <a:prstGeom prst="rect">
            <a:avLst/>
          </a:prstGeom>
          <a:noFill/>
        </p:spPr>
        <p:txBody>
          <a:bodyPr wrap="square" rtlCol="0">
            <a:spAutoFit/>
          </a:bodyPr>
          <a:lstStyle/>
          <a:p>
            <a:pPr algn="ctr"/>
            <a:r>
              <a:rPr lang="en-US" sz="2800" dirty="0">
                <a:solidFill>
                  <a:schemeClr val="bg1"/>
                </a:solidFill>
                <a:latin typeface="Goudy Old Style" panose="02020502050305020303" pitchFamily="18" charset="77"/>
              </a:rPr>
              <a:t>October 15, 2025</a:t>
            </a: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BEB4E7A6-1ECC-3455-1F85-D7B42F26C95B}"/>
              </a:ext>
            </a:extLst>
          </p:cNvPr>
          <p:cNvPicPr>
            <a:picLocks noChangeAspect="1"/>
          </p:cNvPicPr>
          <p:nvPr/>
        </p:nvPicPr>
        <p:blipFill>
          <a:blip r:embed="rId4"/>
          <a:stretch>
            <a:fillRect/>
          </a:stretch>
        </p:blipFill>
        <p:spPr>
          <a:xfrm>
            <a:off x="5677575" y="3937518"/>
            <a:ext cx="5515671" cy="1060704"/>
          </a:xfrm>
          <a:prstGeom prst="rect">
            <a:avLst/>
          </a:prstGeom>
        </p:spPr>
      </p:pic>
      <p:sp>
        <p:nvSpPr>
          <p:cNvPr id="17" name="TextBox 16">
            <a:extLst>
              <a:ext uri="{FF2B5EF4-FFF2-40B4-BE49-F238E27FC236}">
                <a16:creationId xmlns:a16="http://schemas.microsoft.com/office/drawing/2014/main" id="{51BABBBE-29DC-C812-1B08-38E6058F56C3}"/>
              </a:ext>
            </a:extLst>
          </p:cNvPr>
          <p:cNvSpPr txBox="1"/>
          <p:nvPr/>
        </p:nvSpPr>
        <p:spPr>
          <a:xfrm>
            <a:off x="7045911" y="3976806"/>
            <a:ext cx="2697662" cy="523220"/>
          </a:xfrm>
          <a:prstGeom prst="rect">
            <a:avLst/>
          </a:prstGeom>
          <a:noFill/>
        </p:spPr>
        <p:txBody>
          <a:bodyPr wrap="none" rtlCol="0">
            <a:spAutoFit/>
          </a:bodyPr>
          <a:lstStyle/>
          <a:p>
            <a:r>
              <a:rPr lang="en-US" sz="2800" dirty="0">
                <a:solidFill>
                  <a:schemeClr val="bg1"/>
                </a:solidFill>
                <a:latin typeface="Goudy Old Style" panose="02020502050305020303" pitchFamily="18" charset="77"/>
              </a:rPr>
              <a:t>October 22, 2025</a:t>
            </a:r>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836321E9-AD98-12BF-0079-189C39B3B7B0}"/>
              </a:ext>
            </a:extLst>
          </p:cNvPr>
          <p:cNvPicPr>
            <a:picLocks noChangeAspect="1"/>
          </p:cNvPicPr>
          <p:nvPr/>
        </p:nvPicPr>
        <p:blipFill>
          <a:blip r:embed="rId4"/>
          <a:stretch>
            <a:fillRect/>
          </a:stretch>
        </p:blipFill>
        <p:spPr>
          <a:xfrm>
            <a:off x="5810864" y="3771338"/>
            <a:ext cx="5684450" cy="1226883"/>
          </a:xfrm>
          <a:prstGeom prst="rect">
            <a:avLst/>
          </a:prstGeom>
        </p:spPr>
      </p:pic>
      <p:sp>
        <p:nvSpPr>
          <p:cNvPr id="19" name="TextBox 18">
            <a:extLst>
              <a:ext uri="{FF2B5EF4-FFF2-40B4-BE49-F238E27FC236}">
                <a16:creationId xmlns:a16="http://schemas.microsoft.com/office/drawing/2014/main" id="{46FA9109-7112-C968-C23F-39C731108927}"/>
              </a:ext>
            </a:extLst>
          </p:cNvPr>
          <p:cNvSpPr txBox="1"/>
          <p:nvPr/>
        </p:nvSpPr>
        <p:spPr>
          <a:xfrm>
            <a:off x="6095999" y="3976806"/>
            <a:ext cx="4817166" cy="523220"/>
          </a:xfrm>
          <a:prstGeom prst="rect">
            <a:avLst/>
          </a:prstGeom>
          <a:noFill/>
        </p:spPr>
        <p:txBody>
          <a:bodyPr wrap="square" rtlCol="0">
            <a:spAutoFit/>
          </a:bodyPr>
          <a:lstStyle/>
          <a:p>
            <a:pPr algn="ctr"/>
            <a:r>
              <a:rPr lang="en-US" sz="2800" b="1" dirty="0">
                <a:solidFill>
                  <a:schemeClr val="bg1"/>
                </a:solidFill>
                <a:latin typeface="Goudy Old Style" panose="02020502050305020303" pitchFamily="18" charset="77"/>
              </a:rPr>
              <a:t>October 29, 2025</a:t>
            </a:r>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ADCAF589-1086-4134-15A0-4AC083CFCD54}"/>
              </a:ext>
            </a:extLst>
          </p:cNvPr>
          <p:cNvPicPr>
            <a:picLocks noChangeAspect="1"/>
          </p:cNvPicPr>
          <p:nvPr/>
        </p:nvPicPr>
        <p:blipFill>
          <a:blip r:embed="rId4"/>
          <a:stretch>
            <a:fillRect/>
          </a:stretch>
        </p:blipFill>
        <p:spPr>
          <a:xfrm>
            <a:off x="5677574" y="3657598"/>
            <a:ext cx="5817739" cy="1363484"/>
          </a:xfrm>
          <a:prstGeom prst="rect">
            <a:avLst/>
          </a:prstGeom>
        </p:spPr>
      </p:pic>
      <p:sp>
        <p:nvSpPr>
          <p:cNvPr id="21" name="TextBox 20">
            <a:extLst>
              <a:ext uri="{FF2B5EF4-FFF2-40B4-BE49-F238E27FC236}">
                <a16:creationId xmlns:a16="http://schemas.microsoft.com/office/drawing/2014/main" id="{18F8DBB1-768F-C483-A653-CA82EC6BEB8C}"/>
              </a:ext>
            </a:extLst>
          </p:cNvPr>
          <p:cNvSpPr txBox="1"/>
          <p:nvPr/>
        </p:nvSpPr>
        <p:spPr>
          <a:xfrm>
            <a:off x="6095998" y="3937518"/>
            <a:ext cx="4817165" cy="523220"/>
          </a:xfrm>
          <a:prstGeom prst="rect">
            <a:avLst/>
          </a:prstGeom>
          <a:noFill/>
        </p:spPr>
        <p:txBody>
          <a:bodyPr wrap="square" rtlCol="0">
            <a:spAutoFit/>
          </a:bodyPr>
          <a:lstStyle/>
          <a:p>
            <a:pPr algn="ctr"/>
            <a:r>
              <a:rPr lang="en-US" sz="2800" dirty="0">
                <a:solidFill>
                  <a:schemeClr val="bg1"/>
                </a:solidFill>
                <a:latin typeface="Goudy Old Style" panose="02020502050305020303" pitchFamily="18" charset="77"/>
              </a:rPr>
              <a:t>November 5, 2025</a:t>
            </a:r>
          </a:p>
        </p:txBody>
      </p:sp>
      <p:pic>
        <p:nvPicPr>
          <p:cNvPr id="22" name="Picture 21" descr="A black background with a black square&#10;&#10;AI-generated content may be incorrect.">
            <a:extLst>
              <a:ext uri="{FF2B5EF4-FFF2-40B4-BE49-F238E27FC236}">
                <a16:creationId xmlns:a16="http://schemas.microsoft.com/office/drawing/2014/main" id="{149CCFC1-3226-B40D-D3C9-ED1AA72B3D44}"/>
              </a:ext>
            </a:extLst>
          </p:cNvPr>
          <p:cNvPicPr>
            <a:picLocks noChangeAspect="1"/>
          </p:cNvPicPr>
          <p:nvPr/>
        </p:nvPicPr>
        <p:blipFill>
          <a:blip r:embed="rId4"/>
          <a:stretch>
            <a:fillRect/>
          </a:stretch>
        </p:blipFill>
        <p:spPr>
          <a:xfrm>
            <a:off x="5795336" y="3429000"/>
            <a:ext cx="5397910" cy="1435608"/>
          </a:xfrm>
          <a:prstGeom prst="rect">
            <a:avLst/>
          </a:prstGeom>
        </p:spPr>
      </p:pic>
      <p:sp>
        <p:nvSpPr>
          <p:cNvPr id="23" name="TextBox 22">
            <a:extLst>
              <a:ext uri="{FF2B5EF4-FFF2-40B4-BE49-F238E27FC236}">
                <a16:creationId xmlns:a16="http://schemas.microsoft.com/office/drawing/2014/main" id="{86EBFABD-A109-9B42-A888-D9559439691A}"/>
              </a:ext>
            </a:extLst>
          </p:cNvPr>
          <p:cNvSpPr txBox="1"/>
          <p:nvPr/>
        </p:nvSpPr>
        <p:spPr>
          <a:xfrm>
            <a:off x="5625900" y="3657598"/>
            <a:ext cx="5515671" cy="523220"/>
          </a:xfrm>
          <a:prstGeom prst="rect">
            <a:avLst/>
          </a:prstGeom>
          <a:noFill/>
        </p:spPr>
        <p:txBody>
          <a:bodyPr wrap="square" rtlCol="0">
            <a:spAutoFit/>
          </a:bodyPr>
          <a:lstStyle/>
          <a:p>
            <a:pPr algn="ctr"/>
            <a:r>
              <a:rPr lang="en-US" sz="2800" dirty="0">
                <a:solidFill>
                  <a:schemeClr val="bg1"/>
                </a:solidFill>
                <a:latin typeface="Goudy Old Style" panose="02020502050305020303" pitchFamily="18" charset="77"/>
              </a:rPr>
              <a:t>November 19, 2025</a:t>
            </a:r>
          </a:p>
        </p:txBody>
      </p:sp>
    </p:spTree>
    <p:extLst>
      <p:ext uri="{BB962C8B-B14F-4D97-AF65-F5344CB8AC3E}">
        <p14:creationId xmlns:p14="http://schemas.microsoft.com/office/powerpoint/2010/main" val="3184223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7C73E72-CF6B-6390-AFA8-9A31B0A7B4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33F3FF-1D6D-C2CE-1179-846BA132CE98}"/>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5B79BF5B-1362-FEF8-2375-CF5C4D5CC355}"/>
              </a:ext>
            </a:extLst>
          </p:cNvPr>
          <p:cNvSpPr>
            <a:spLocks noGrp="1"/>
          </p:cNvSpPr>
          <p:nvPr>
            <p:ph type="subTitle" idx="1"/>
          </p:nvPr>
        </p:nvSpPr>
        <p:spPr>
          <a:xfrm>
            <a:off x="-1" y="-1"/>
            <a:ext cx="11185452" cy="6835139"/>
          </a:xfrm>
        </p:spPr>
        <p:txBody>
          <a:bodyPr>
            <a:noAutofit/>
          </a:bodyPr>
          <a:lstStyle/>
          <a:p>
            <a:pPr algn="l">
              <a:spcBef>
                <a:spcPts val="400"/>
              </a:spcBef>
            </a:pPr>
            <a:r>
              <a:rPr lang="en-US" sz="2150" dirty="0">
                <a:solidFill>
                  <a:schemeClr val="bg1"/>
                </a:solidFill>
                <a:latin typeface="Goudy Old Style" panose="02020502050305020303" pitchFamily="18" charset="77"/>
              </a:rPr>
              <a:t>began to feel that the whole forest was coming awake like herself. Hardly knowing why she did it, she …walked a little distance away from their bivouac. "This is lovely," said Lucy to herself. It was cool and fresh, delicious smells were floating everywhere… It was a little lighter ahead. She went towards the light and came to a place where there were fewer trees, and whole patches or pools of moonlight, but the moonlight and the shadows so mixed that you could hardly be sure where anything was or what it was. At the same moment the nightingale, satisfied at last with his tuning up, burst into full song… A great longing for the old days when the trees could talk in Narnia came over her. She knew exactly how each of these trees would talk if only she could wake them, and what sort of human form it would put on. She looked at a silver birch: it would have a soft, showery voice and would look like a slender girl, with hair blown all about her face, and fond of dancing. She looked at the oak: he would be a wizened, but hearty old man with a frizzled beard and warts on his face and hands, and hair growing out of the warts. She looked at the beech under which she was standing. Ah! she would be the best of all. She would be a gracious goddess, smooth and stately, the lady of the wood. "Oh, Trees, Trees, Trees," said Lucy (though she had not been intending to speak at all). "Oh, Trees, wake, wake, wake. Don't you remember it? Don't you remember </a:t>
            </a:r>
            <a:r>
              <a:rPr lang="en-US" sz="2150" i="1" dirty="0">
                <a:solidFill>
                  <a:schemeClr val="bg1"/>
                </a:solidFill>
                <a:latin typeface="Goudy Old Style" panose="02020502050305020303" pitchFamily="18" charset="77"/>
              </a:rPr>
              <a:t>me</a:t>
            </a:r>
            <a:r>
              <a:rPr lang="en-US" sz="2150" dirty="0">
                <a:solidFill>
                  <a:schemeClr val="bg1"/>
                </a:solidFill>
                <a:latin typeface="Goudy Old Style" panose="02020502050305020303" pitchFamily="18" charset="77"/>
              </a:rPr>
              <a:t>? Dryads and Hamadryads, come out, come to me." Though there was not a breath of wind they all stirred about her. The rustling noise of the leaves was almost like words. The nightingale stopped singing as if to listen to it. Lucy felt that at any moment she would begin to understand what the trees were trying to say. But the moment did not come. The rustling died away. The nightingale resumed its song. Even in the moonlight the wood looked more ordinary again. Yet Lucy had the feeling (as you sometimes have when you are trying to remember a name or a date and almost get it, but it vanishes before you really do) that she had just missed something: as if she had spoken to the trees a split second too soon or a split second too late, or used all the right words except one, or put in one word that was just wrong.”</a:t>
            </a:r>
            <a:endParaRPr lang="en-US" sz="215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304E5C15-A0AE-12AD-D591-E2A06F713E13}"/>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198C0EE-6A99-1B75-13B2-9A66218F7223}"/>
              </a:ext>
            </a:extLst>
          </p:cNvPr>
          <p:cNvPicPr>
            <a:picLocks noChangeAspect="1"/>
          </p:cNvPicPr>
          <p:nvPr/>
        </p:nvPicPr>
        <p:blipFill>
          <a:blip r:embed="rId2"/>
          <a:stretch>
            <a:fillRect/>
          </a:stretch>
        </p:blipFill>
        <p:spPr>
          <a:xfrm>
            <a:off x="11040532" y="2099733"/>
            <a:ext cx="1151465" cy="2659303"/>
          </a:xfrm>
          <a:prstGeom prst="rect">
            <a:avLst/>
          </a:prstGeom>
        </p:spPr>
      </p:pic>
    </p:spTree>
    <p:extLst>
      <p:ext uri="{BB962C8B-B14F-4D97-AF65-F5344CB8AC3E}">
        <p14:creationId xmlns:p14="http://schemas.microsoft.com/office/powerpoint/2010/main" val="309384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F882927-2B3E-B56B-9276-629025893F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D434A8-6D65-86AC-EBC4-9B5AE2A479AA}"/>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81A275DA-F99C-2EE4-BDA1-23937137E4B7}"/>
              </a:ext>
            </a:extLst>
          </p:cNvPr>
          <p:cNvSpPr>
            <a:spLocks noGrp="1"/>
          </p:cNvSpPr>
          <p:nvPr>
            <p:ph type="subTitle" idx="1"/>
          </p:nvPr>
        </p:nvSpPr>
        <p:spPr>
          <a:xfrm>
            <a:off x="-1" y="-1"/>
            <a:ext cx="11185452" cy="6835139"/>
          </a:xfrm>
        </p:spPr>
        <p:txBody>
          <a:bodyPr>
            <a:noAutofit/>
          </a:bodyPr>
          <a:lstStyle/>
          <a:p>
            <a:pPr algn="l">
              <a:spcBef>
                <a:spcPts val="40"/>
              </a:spcBef>
            </a:pPr>
            <a:r>
              <a:rPr lang="en-US" sz="2150" b="1" dirty="0">
                <a:solidFill>
                  <a:schemeClr val="bg1"/>
                </a:solidFill>
                <a:latin typeface="Goudy Old Style" panose="02020502050305020303" pitchFamily="18" charset="77"/>
              </a:rPr>
              <a:t>They trek on and on, seeking to find the Rush river, but ultimately find themselves on </a:t>
            </a:r>
            <a:r>
              <a:rPr lang="en-US" sz="2150" b="1">
                <a:solidFill>
                  <a:schemeClr val="bg1"/>
                </a:solidFill>
                <a:latin typeface="Goudy Old Style" panose="02020502050305020303" pitchFamily="18" charset="77"/>
              </a:rPr>
              <a:t>a precipice </a:t>
            </a:r>
            <a:r>
              <a:rPr lang="en-US" sz="2150" b="1" dirty="0">
                <a:solidFill>
                  <a:schemeClr val="bg1"/>
                </a:solidFill>
                <a:latin typeface="Goudy Old Style" panose="02020502050305020303" pitchFamily="18" charset="77"/>
              </a:rPr>
              <a:t>by a gorge with water far below; Trumpkin believes it may be the Rush, changed by time. </a:t>
            </a:r>
          </a:p>
          <a:p>
            <a:pPr algn="l">
              <a:spcBef>
                <a:spcPts val="40"/>
              </a:spcBef>
            </a:pPr>
            <a:r>
              <a:rPr lang="en-US" sz="2150" dirty="0">
                <a:solidFill>
                  <a:schemeClr val="bg1"/>
                </a:solidFill>
                <a:latin typeface="Goudy Old Style" panose="02020502050305020303" pitchFamily="18" charset="77"/>
              </a:rPr>
              <a:t>“On they trudged again (stopping to wash three pairs of hands that needed it in the first stream they passed) until the sun rose and the birds began to sing, and more flies than they wanted were buzzing in the bracken. The stiffness from yesterday's rowing began to wear off. Everybody's spirits rose. The sun grew warmer and they took their helmets off and carried them. "I suppose we are going right?" said Edmund about an hour later. "I don't see how we can go wrong as long as we don't bear too much to the left," said Peter. "If we bear too much to the right, the worst that can happen is wasting a little time by striking the great River too soon and not cutting off the corner." And again they trudged on with no sound except the thud of their feet and the jingle of their chain shirts. "Where's this bally Rush got to?" said Edmund a good deal later. "I certainly thought we'd have struck it by now," said Peter. "But there's nothing to do but keep on." …And still they trudged on and their mail shirts began to feel very hot and heavy. "What on earth?" said Peter suddenly. They had come, without seeing it, almost to the edge of a small precipice from which they looked down into a gorge with a river at the bottom. On the far side the cliffs rose much higher. "I'm sorry," said Peter. "It's my fault for coming this way. We're lost. I've never seen this place in my life before." The Dwarf gave a low whistle between his teeth. "Oh, do let's go back and go the other way," said Susan. "I knew all along we'd get lost in these woods." "I'm not sure the High King is lost," said Trumpkin. "What's to hinder this river being the Rush?" "Because the Rush is not in a gorge," said Peter, keeping his temper with some difficulty. "Your Majesty says is," replied the Dwarf, "but oughtn't you to say was? You knew this country hundreds — it may be a thousand —. Mayn't it have changed? A landslide might have pulled off half the side of that hill, leaving bare rock, and there are your precipices beyond the gorge. Then the Rush might go on deepening its course year after year till you get the little precipices this side.”</a:t>
            </a:r>
          </a:p>
          <a:p>
            <a:pPr algn="l"/>
            <a:endParaRPr lang="en-US" sz="2150" dirty="0">
              <a:solidFill>
                <a:schemeClr val="bg1"/>
              </a:solidFill>
              <a:latin typeface="Goudy Old Style" panose="02020502050305020303" pitchFamily="18" charset="77"/>
            </a:endParaRPr>
          </a:p>
          <a:p>
            <a:pPr algn="l"/>
            <a:r>
              <a:rPr lang="en-US" sz="2150" dirty="0">
                <a:solidFill>
                  <a:schemeClr val="bg1"/>
                </a:solidFill>
                <a:latin typeface="Goudy Old Style" panose="02020502050305020303" pitchFamily="18" charset="77"/>
              </a:rPr>
              <a:t>The party decides to climb down the precipice to reach the water, but at that moment Lucy sees Aslan and says he m to go up, not down. No one else sees him; most doubt her and they vote to go down as planned, as Lucy weeps.</a:t>
            </a:r>
          </a:p>
        </p:txBody>
      </p:sp>
      <p:sp>
        <p:nvSpPr>
          <p:cNvPr id="6" name="Rectangle 2">
            <a:extLst>
              <a:ext uri="{FF2B5EF4-FFF2-40B4-BE49-F238E27FC236}">
                <a16:creationId xmlns:a16="http://schemas.microsoft.com/office/drawing/2014/main" id="{DF201DAF-E22C-87F8-E982-E779AD6AA00E}"/>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43774D0-A3CA-8C7F-DB04-8C46E33C64F1}"/>
              </a:ext>
            </a:extLst>
          </p:cNvPr>
          <p:cNvPicPr>
            <a:picLocks noChangeAspect="1"/>
          </p:cNvPicPr>
          <p:nvPr/>
        </p:nvPicPr>
        <p:blipFill>
          <a:blip r:embed="rId2"/>
          <a:stretch>
            <a:fillRect/>
          </a:stretch>
        </p:blipFill>
        <p:spPr>
          <a:xfrm>
            <a:off x="11006666" y="2099733"/>
            <a:ext cx="1185331" cy="2659303"/>
          </a:xfrm>
          <a:prstGeom prst="rect">
            <a:avLst/>
          </a:prstGeom>
        </p:spPr>
      </p:pic>
    </p:spTree>
    <p:extLst>
      <p:ext uri="{BB962C8B-B14F-4D97-AF65-F5344CB8AC3E}">
        <p14:creationId xmlns:p14="http://schemas.microsoft.com/office/powerpoint/2010/main" val="3304830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7E0345E-4B64-2C41-0584-41584416CB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47DB87-C025-DB19-4BF1-53B9DD2F2EEE}"/>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66C7454E-C49E-75C5-FC9C-8332D90A8896}"/>
              </a:ext>
            </a:extLst>
          </p:cNvPr>
          <p:cNvSpPr>
            <a:spLocks noGrp="1"/>
          </p:cNvSpPr>
          <p:nvPr>
            <p:ph type="subTitle" idx="1"/>
          </p:nvPr>
        </p:nvSpPr>
        <p:spPr>
          <a:xfrm>
            <a:off x="-1" y="-1"/>
            <a:ext cx="11185452" cy="6835139"/>
          </a:xfrm>
        </p:spPr>
        <p:txBody>
          <a:bodyPr>
            <a:noAutofit/>
          </a:bodyPr>
          <a:lstStyle/>
          <a:p>
            <a:pPr algn="l">
              <a:spcBef>
                <a:spcPts val="400"/>
              </a:spcBef>
            </a:pPr>
            <a:r>
              <a:rPr lang="en-US" sz="2150" b="1" dirty="0">
                <a:solidFill>
                  <a:schemeClr val="bg1"/>
                </a:solidFill>
                <a:latin typeface="Goudy Old Style" panose="02020502050305020303" pitchFamily="18" charset="77"/>
              </a:rPr>
              <a:t>The party decides to climb down the precipice to reach the water, but at that moment Lucy sees Aslan and says he wants them to go up, not down. No one else sees him; most doubt her and they vote to go down as planned, as Lucy weeps.</a:t>
            </a:r>
          </a:p>
          <a:p>
            <a:pPr algn="l">
              <a:spcBef>
                <a:spcPts val="400"/>
              </a:spcBef>
            </a:pPr>
            <a:r>
              <a:rPr lang="en-US" sz="2150" dirty="0">
                <a:solidFill>
                  <a:schemeClr val="bg1"/>
                </a:solidFill>
                <a:latin typeface="Goudy Old Style" panose="02020502050305020303" pitchFamily="18" charset="77"/>
              </a:rPr>
              <a:t>"Come on, then. Down this side of the gorge." "Look! Look! Look!" cried Lucy. "Where? What?" said everyone. "The Lion," said Lucy. "Aslan himself. Didn't you see?" Her face had changed completely and her eyes shone. "Do you really mean -?" began Peter. "Where did you think you saw him?" asked Susan. "Don't talk like a grown-up," said Lucy, stamping her foot. "I didn't think I saw him. I saw him." "Where, Lu?" asked Peter. "Right up there between those mountain ashes. No, this side of the gorge. And up, not down. Just the opposite of the way you want to go. And he wanted us to go where he was — up there." "How do you know that was what he wanted?" asked Edmund. "He — I — I just know," said Lucy, "by his face." The others all looked at each other in puzzled silence. "Her Majesty may well have seen a lion," put in Trumpkin. "There are lions in these woods, I've been told. But it needn't have been a friendly and talking lion any more than the bear was a friendly and talking bear." "Oh, don't be so stupid," said Lucy. "Do you think I don't know Aslan when I see </a:t>
            </a:r>
            <a:r>
              <a:rPr lang="en-US" sz="2150" dirty="0" err="1">
                <a:solidFill>
                  <a:schemeClr val="bg1"/>
                </a:solidFill>
                <a:latin typeface="Goudy Old Style" panose="02020502050305020303" pitchFamily="18" charset="77"/>
              </a:rPr>
              <a:t>him?"The</a:t>
            </a:r>
            <a:r>
              <a:rPr lang="en-US" sz="2150" dirty="0">
                <a:solidFill>
                  <a:schemeClr val="bg1"/>
                </a:solidFill>
                <a:latin typeface="Goudy Old Style" panose="02020502050305020303" pitchFamily="18" charset="77"/>
              </a:rPr>
              <a:t> only question is whether Aslan was really there." "But I know he was," said Lucy, her eyes filling with tears. "Yes, Lu, but we don't, you see," said Peter. "There's nothing for it but a vote," said Edmund. "Well, there's just this," said Edmund, speaking quickly and turning a little red. "When we first discovered Narnia…it was Lucy who discovered it first and none of us would believe her. I was the worst of the lot, I know. Yet she was right after all. Wouldn't it be fair to believe her this time? I vote for going up." "Oh, Ed!" said Lucy and seized his hand. "And now it's your turn, Peter," said Susan, "and I do hope —" "Oh, shut up, let a chap think," interrupted Peter. "I'd much rather not have to vote. " "You're the High King," said Trumpkin sternly. "Down," said Peter..."I know Lucy may be right after all, but I can't help it. We must do one or the other." So they set off…downstream. And Lucy came last of the party, crying bitterly.’</a:t>
            </a:r>
            <a:endParaRPr lang="en-US" sz="215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523ED102-424B-2DC7-70E5-AA760CD1F906}"/>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934196B-048B-FCB5-ED8A-7AEAC3841208}"/>
              </a:ext>
            </a:extLst>
          </p:cNvPr>
          <p:cNvPicPr>
            <a:picLocks noChangeAspect="1"/>
          </p:cNvPicPr>
          <p:nvPr/>
        </p:nvPicPr>
        <p:blipFill>
          <a:blip r:embed="rId2"/>
          <a:stretch>
            <a:fillRect/>
          </a:stretch>
        </p:blipFill>
        <p:spPr>
          <a:xfrm>
            <a:off x="11185451" y="2099733"/>
            <a:ext cx="1006546" cy="2659303"/>
          </a:xfrm>
          <a:prstGeom prst="rect">
            <a:avLst/>
          </a:prstGeom>
        </p:spPr>
      </p:pic>
    </p:spTree>
    <p:extLst>
      <p:ext uri="{BB962C8B-B14F-4D97-AF65-F5344CB8AC3E}">
        <p14:creationId xmlns:p14="http://schemas.microsoft.com/office/powerpoint/2010/main" val="728624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91E7308-5259-A28A-5421-F2B3D167A5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4594A3-D6F7-3D40-A0D1-621201797147}"/>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274200EF-6279-86BC-3D2D-2AEA59EB9EDD}"/>
              </a:ext>
            </a:extLst>
          </p:cNvPr>
          <p:cNvSpPr>
            <a:spLocks noGrp="1"/>
          </p:cNvSpPr>
          <p:nvPr>
            <p:ph type="subTitle" idx="1"/>
          </p:nvPr>
        </p:nvSpPr>
        <p:spPr>
          <a:xfrm>
            <a:off x="-1" y="-1"/>
            <a:ext cx="11185452" cy="6835139"/>
          </a:xfrm>
        </p:spPr>
        <p:txBody>
          <a:bodyPr>
            <a:normAutofit/>
          </a:bodyPr>
          <a:lstStyle/>
          <a:p>
            <a:pPr algn="l"/>
            <a:r>
              <a:rPr lang="en-US" sz="2200" dirty="0">
                <a:solidFill>
                  <a:schemeClr val="bg1"/>
                </a:solidFill>
                <a:latin typeface="Goudy Old Style" panose="02020502050305020303" pitchFamily="18" charset="77"/>
              </a:rPr>
              <a:t>THEMES</a:t>
            </a:r>
          </a:p>
          <a:p>
            <a:pPr algn="l"/>
            <a:r>
              <a:rPr lang="en-US" sz="2200" dirty="0">
                <a:solidFill>
                  <a:schemeClr val="bg1"/>
                </a:solidFill>
                <a:latin typeface="Goudy Old Style" panose="02020502050305020303" pitchFamily="18" charset="77"/>
              </a:rPr>
              <a:t>The beauty and familiarity of the stars in Creation can be a comfort in times of difficulty.</a:t>
            </a:r>
          </a:p>
          <a:p>
            <a:pPr algn="l"/>
            <a:r>
              <a:rPr lang="en-US" sz="2200" dirty="0">
                <a:solidFill>
                  <a:schemeClr val="bg1"/>
                </a:solidFill>
                <a:latin typeface="Goudy Old Style" panose="02020502050305020303" pitchFamily="18" charset="77"/>
              </a:rPr>
              <a:t>Leaning into moments of wonder can lead to both joy and longing.</a:t>
            </a:r>
          </a:p>
          <a:p>
            <a:pPr algn="l"/>
            <a:r>
              <a:rPr lang="en-US" sz="2200" dirty="0">
                <a:solidFill>
                  <a:schemeClr val="bg1"/>
                </a:solidFill>
                <a:latin typeface="Goudy Old Style" panose="02020502050305020303" pitchFamily="18" charset="77"/>
              </a:rPr>
              <a:t>Going over to the Enemy renders beasts Evil and dumb when they lose the image of their Maker.</a:t>
            </a:r>
          </a:p>
          <a:p>
            <a:pPr algn="l"/>
            <a:r>
              <a:rPr lang="en-US" sz="2200" dirty="0">
                <a:solidFill>
                  <a:schemeClr val="bg1"/>
                </a:solidFill>
                <a:latin typeface="Goudy Old Style" panose="02020502050305020303" pitchFamily="18" charset="77"/>
              </a:rPr>
              <a:t>Encounters with Aslan/God may come to only one individual and yet be real and true.</a:t>
            </a:r>
          </a:p>
          <a:p>
            <a:pPr algn="l"/>
            <a:r>
              <a:rPr lang="en-US" sz="2200" dirty="0">
                <a:solidFill>
                  <a:schemeClr val="bg1"/>
                </a:solidFill>
                <a:latin typeface="Goudy Old Style" panose="02020502050305020303" pitchFamily="18" charset="77"/>
              </a:rPr>
              <a:t>The call of Aslan/God may be counter-intuitive and may not seem pragmatic.</a:t>
            </a:r>
          </a:p>
        </p:txBody>
      </p:sp>
      <p:sp>
        <p:nvSpPr>
          <p:cNvPr id="6" name="Rectangle 2">
            <a:extLst>
              <a:ext uri="{FF2B5EF4-FFF2-40B4-BE49-F238E27FC236}">
                <a16:creationId xmlns:a16="http://schemas.microsoft.com/office/drawing/2014/main" id="{75D321A9-0B20-8D5B-C944-35BA80D64B83}"/>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FADBE9D0-D76E-3581-1F72-CA15BF81452C}"/>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942786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E3E7D4F-62D9-BA89-5E79-EB10079E8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B7515E-54A9-7A4F-4D48-FAC42469C689}"/>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818430C7-811B-CD39-12D6-54BAD77C8233}"/>
              </a:ext>
            </a:extLst>
          </p:cNvPr>
          <p:cNvSpPr>
            <a:spLocks noGrp="1"/>
          </p:cNvSpPr>
          <p:nvPr>
            <p:ph type="subTitle" idx="1"/>
          </p:nvPr>
        </p:nvSpPr>
        <p:spPr>
          <a:xfrm>
            <a:off x="-1" y="-1"/>
            <a:ext cx="11185452" cy="6835139"/>
          </a:xfrm>
        </p:spPr>
        <p:txBody>
          <a:bodyPr>
            <a:normAutofit lnSpcReduction="10000"/>
          </a:bodyPr>
          <a:lstStyle/>
          <a:p>
            <a:pPr algn="l"/>
            <a:r>
              <a:rPr lang="en-US" sz="2200" b="1" dirty="0">
                <a:solidFill>
                  <a:schemeClr val="bg1"/>
                </a:solidFill>
                <a:latin typeface="Goudy Old Style" panose="02020502050305020303" pitchFamily="18" charset="77"/>
              </a:rPr>
              <a:t>The beauty and familiarity of the stars in Creation can be a comfort in times of difficulty.</a:t>
            </a:r>
          </a:p>
          <a:p>
            <a:pPr algn="l"/>
            <a:r>
              <a:rPr lang="en-US" sz="2200" dirty="0">
                <a:solidFill>
                  <a:schemeClr val="bg1"/>
                </a:solidFill>
                <a:latin typeface="Goudy Old Style" panose="02020502050305020303" pitchFamily="18" charset="77"/>
              </a:rPr>
              <a:t>“Through a gap in the bracken and branches she could just see a patch of water in the Creek and the sky above it. Then, with a thrill of memory, she saw again, after all those years, the bright Narnian stars. She had once known them better than the stars of our own world, because as a Queen in Narnia she had gone to bed much later than as a child in England. And there they were — at least, three of the summer constellations could be seen from where she lay: the Ship, the Hammer, and the Leopard. "Dear old Leopard," she murmured happily to herself.”</a:t>
            </a:r>
            <a:endParaRPr lang="en-US" sz="2200" i="1" dirty="0">
              <a:solidFill>
                <a:schemeClr val="bg1"/>
              </a:solidFill>
              <a:latin typeface="Goudy Old Style" panose="02020502050305020303" pitchFamily="18" charset="77"/>
            </a:endParaRPr>
          </a:p>
          <a:p>
            <a:pPr algn="l"/>
            <a:r>
              <a:rPr lang="en-US" sz="2200" i="1" dirty="0">
                <a:solidFill>
                  <a:schemeClr val="bg1"/>
                </a:solidFill>
                <a:latin typeface="Goudy Old Style" panose="02020502050305020303" pitchFamily="18" charset="77"/>
              </a:rPr>
              <a:t>When I look at your heavens, the work of your fingers, the moon and the stars, which you have set in place,</a:t>
            </a:r>
            <a:br>
              <a:rPr lang="en-US" sz="2200" i="1" dirty="0">
                <a:solidFill>
                  <a:schemeClr val="bg1"/>
                </a:solidFill>
                <a:latin typeface="Goudy Old Style" panose="02020502050305020303" pitchFamily="18" charset="77"/>
              </a:rPr>
            </a:br>
            <a:r>
              <a:rPr lang="en-US" sz="2200" i="1" dirty="0">
                <a:solidFill>
                  <a:schemeClr val="bg1"/>
                </a:solidFill>
                <a:latin typeface="Goudy Old Style" panose="02020502050305020303" pitchFamily="18" charset="77"/>
              </a:rPr>
              <a:t>what is man that you are mindful of him, and the son of man that you care for him? </a:t>
            </a:r>
            <a:r>
              <a:rPr lang="en-US" sz="1600" dirty="0">
                <a:solidFill>
                  <a:schemeClr val="bg1"/>
                </a:solidFill>
                <a:latin typeface="Goudy Old Style" panose="02020502050305020303" pitchFamily="18" charset="77"/>
              </a:rPr>
              <a:t>Ps. 8:3-4 </a:t>
            </a:r>
            <a:r>
              <a:rPr lang="en-US" sz="2200" i="1" dirty="0">
                <a:solidFill>
                  <a:schemeClr val="bg1"/>
                </a:solidFill>
                <a:latin typeface="Goudy Old Style" panose="02020502050305020303" pitchFamily="18" charset="77"/>
              </a:rPr>
              <a:t>The moon and stars to rule over the night, for his steadfast love endures forever. </a:t>
            </a:r>
            <a:r>
              <a:rPr lang="en-US" sz="1600" dirty="0">
                <a:solidFill>
                  <a:schemeClr val="bg1"/>
                </a:solidFill>
                <a:latin typeface="Goudy Old Style" panose="02020502050305020303" pitchFamily="18" charset="77"/>
              </a:rPr>
              <a:t>Ps. 136:9 </a:t>
            </a:r>
            <a:r>
              <a:rPr lang="en-US" sz="2200" i="1" dirty="0">
                <a:solidFill>
                  <a:schemeClr val="bg1"/>
                </a:solidFill>
                <a:latin typeface="Goudy Old Style" panose="02020502050305020303" pitchFamily="18" charset="77"/>
              </a:rPr>
              <a:t>Lift up your eyes on high and see: who created these? He who brings out their host by number, calling them all by name; by the greatness of his might and because he is strong in power, not one is missing. </a:t>
            </a:r>
            <a:r>
              <a:rPr lang="en-US" sz="1600" dirty="0">
                <a:solidFill>
                  <a:schemeClr val="bg1"/>
                </a:solidFill>
                <a:latin typeface="Goudy Old Style" panose="02020502050305020303" pitchFamily="18" charset="77"/>
              </a:rPr>
              <a:t>Is. 40:26 </a:t>
            </a:r>
            <a:r>
              <a:rPr lang="en-US" sz="2200" i="1" dirty="0">
                <a:solidFill>
                  <a:schemeClr val="bg1"/>
                </a:solidFill>
                <a:latin typeface="Goudy Old Style" panose="02020502050305020303" pitchFamily="18" charset="77"/>
              </a:rPr>
              <a:t>The heavens declare the glory of God, and the sky above proclaims his handiwork. </a:t>
            </a:r>
            <a:r>
              <a:rPr lang="en-US" sz="1600" dirty="0">
                <a:solidFill>
                  <a:schemeClr val="bg1"/>
                </a:solidFill>
                <a:latin typeface="Goudy Old Style" panose="02020502050305020303" pitchFamily="18" charset="77"/>
              </a:rPr>
              <a:t>Ps. 19:1 </a:t>
            </a:r>
            <a:r>
              <a:rPr lang="en-US" sz="2200" i="1" dirty="0">
                <a:solidFill>
                  <a:schemeClr val="bg1"/>
                </a:solidFill>
                <a:latin typeface="Goudy Old Style" panose="02020502050305020303" pitchFamily="18" charset="77"/>
              </a:rPr>
              <a:t>Therefore I tell you, do not be anxious about your life, what you will eat or what you will drink, nor about your body, what you will put on. Is not life more than food, and the body more than clothing? Look at the birds of the air: they neither sow nor reap nor gather into barns, and yet your heavenly Father feeds them. Are you not of more value than they? </a:t>
            </a:r>
            <a:r>
              <a:rPr lang="en-US" sz="1600" dirty="0">
                <a:solidFill>
                  <a:schemeClr val="bg1"/>
                </a:solidFill>
                <a:latin typeface="Goudy Old Style" panose="02020502050305020303" pitchFamily="18" charset="77"/>
              </a:rPr>
              <a:t>Mt. 6:25-26</a:t>
            </a:r>
          </a:p>
          <a:p>
            <a:pPr algn="l"/>
            <a:br>
              <a:rPr lang="en-US" i="1" dirty="0">
                <a:solidFill>
                  <a:schemeClr val="bg1"/>
                </a:solidFill>
                <a:latin typeface="Goudy Old Style" panose="02020502050305020303" pitchFamily="18" charset="77"/>
              </a:rPr>
            </a:br>
            <a:endParaRPr lang="en-US" i="1" dirty="0">
              <a:solidFill>
                <a:schemeClr val="bg1"/>
              </a:solidFill>
              <a:latin typeface="Goudy Old Style" panose="02020502050305020303" pitchFamily="18" charset="77"/>
            </a:endParaRPr>
          </a:p>
          <a:p>
            <a:pPr algn="l"/>
            <a:endParaRPr lang="en-US" sz="2200" i="1" dirty="0">
              <a:solidFill>
                <a:schemeClr val="bg1"/>
              </a:solidFill>
              <a:latin typeface="Goudy Old Style" panose="02020502050305020303" pitchFamily="18" charset="77"/>
            </a:endParaRPr>
          </a:p>
          <a:p>
            <a:pPr algn="l"/>
            <a:br>
              <a:rPr lang="en-US" sz="2200" i="1" dirty="0">
                <a:solidFill>
                  <a:schemeClr val="bg1"/>
                </a:solidFill>
                <a:latin typeface="Goudy Old Style" panose="02020502050305020303" pitchFamily="18" charset="77"/>
              </a:rPr>
            </a:br>
            <a:endParaRPr lang="en-US" sz="2200" i="1" dirty="0">
              <a:solidFill>
                <a:schemeClr val="bg1"/>
              </a:solidFill>
              <a:latin typeface="Goudy Old Style" panose="02020502050305020303" pitchFamily="18" charset="77"/>
            </a:endParaRPr>
          </a:p>
          <a:p>
            <a:pPr algn="l"/>
            <a:endParaRPr lang="en-US" sz="2200" b="1" i="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A73F4E0A-6C4E-67F9-A34D-B9087C58B316}"/>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1F3E6827-551B-1F6B-4AD7-92F0CB86CBB6}"/>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525134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4173B1F-A5F7-DF16-84BD-68FDE5CE2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614AF-5090-B4DD-420A-3BBA0BB571E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197A99B0-7766-5B83-7DDB-C82C41CBE2ED}"/>
              </a:ext>
            </a:extLst>
          </p:cNvPr>
          <p:cNvSpPr>
            <a:spLocks noGrp="1"/>
          </p:cNvSpPr>
          <p:nvPr>
            <p:ph type="subTitle" idx="1"/>
          </p:nvPr>
        </p:nvSpPr>
        <p:spPr>
          <a:xfrm>
            <a:off x="-1" y="-1"/>
            <a:ext cx="11185452" cy="6835139"/>
          </a:xfrm>
        </p:spPr>
        <p:txBody>
          <a:bodyPr>
            <a:noAutofit/>
          </a:bodyPr>
          <a:lstStyle/>
          <a:p>
            <a:pPr algn="l">
              <a:lnSpc>
                <a:spcPct val="85000"/>
              </a:lnSpc>
              <a:spcBef>
                <a:spcPts val="300"/>
              </a:spcBef>
            </a:pPr>
            <a:r>
              <a:rPr lang="en-US" sz="2150" b="1" dirty="0">
                <a:solidFill>
                  <a:schemeClr val="bg1"/>
                </a:solidFill>
                <a:latin typeface="Goudy Old Style" panose="02020502050305020303" pitchFamily="18" charset="77"/>
              </a:rPr>
              <a:t>Leaning into moments of wonder can lead to both joy and longing.</a:t>
            </a:r>
          </a:p>
          <a:p>
            <a:pPr algn="l">
              <a:lnSpc>
                <a:spcPct val="85000"/>
              </a:lnSpc>
              <a:spcBef>
                <a:spcPts val="300"/>
              </a:spcBef>
            </a:pPr>
            <a:r>
              <a:rPr lang="en-US" sz="2100" dirty="0">
                <a:solidFill>
                  <a:schemeClr val="bg1"/>
                </a:solidFill>
                <a:latin typeface="Goudy Old Style" panose="02020502050305020303" pitchFamily="18" charset="77"/>
              </a:rPr>
              <a:t>Instead of getting drowsier she was getting more awake — with an odd, night-time, dreamish kind of wakefulness. The Creek was growing brighter. She knew now that then moon was on it, though she couldn't see the moon. And now she began to feel that the whole forest was coming awake like herself. Hardly knowing why she did it, she got up quickly and walked a little distance away from their bivouac. "This is lovely," said Lucy to herself. It was cool and fresh, delicious smells were floating everywhere. Lucy's eyes began to grow accustomed to the light, and she saw the trees that were nearest her more distinctly. A great longing for the old days when the trees could talk in Narnia came over her. She knew exactly how each of these trees would talk if only she could wake them, and what sort of human form it would put on. She looked at a silver birch: it would have a soft, showery voice and would look like a slender girl, with hair blown all about her face, and fond of dancing. She looked at the oak: he would be a wizened, but hearty old man with a frizzled beard and warts on his face and hands, and hair growing out of the warts. She looked at the beech under which she was standing. Ah! she would be the best of all. She would be a gracious goddess, smooth and stately, the lady of the wood. "Oh, Trees, Trees, Trees," said Lucy (though she had not been intending to speak at all). "Oh, Trees, wake, wake, wake. Don't you remember it? Don't you remember me? Dryads and Hamadryads, come out, come to me." Though there was not a breath of wind they all stirred about her. The rustling noise of the leaves was almost like words. The nightingale stopped singing as if to listen to it. Lucy felt that at any moment she would begin to understand what the trees were trying to say. But the moment did not come. The rustling died away. The nightingale resumed its song. Even in the moonlight the wood looked more ordinary again. Yet Lucy had the feeling (as you sometimes have when you are trying to remember a name or a date and almost get it, but it vanishes before you really do) that she had just missed something: as if she had spoken to the trees a split second too soon or a split second too late, or used all the right words except one, or put in one word that was just wrong.</a:t>
            </a:r>
            <a:endParaRPr lang="en-US" sz="21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FA6399A3-3281-9C22-9784-D81D4971FCBE}"/>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AA33B8A0-A26A-368B-E2B5-FF16E2DB31B5}"/>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073927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3AF4143-95D8-ABC7-6EBC-30BF94567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82D84E-C51B-73A0-42A6-E7C8C7E42502}"/>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B8B51502-2461-F247-7D3B-94EC3719C098}"/>
              </a:ext>
            </a:extLst>
          </p:cNvPr>
          <p:cNvSpPr>
            <a:spLocks noGrp="1"/>
          </p:cNvSpPr>
          <p:nvPr>
            <p:ph type="subTitle" idx="1"/>
          </p:nvPr>
        </p:nvSpPr>
        <p:spPr>
          <a:xfrm>
            <a:off x="-1" y="-1"/>
            <a:ext cx="11185452" cy="6835139"/>
          </a:xfrm>
        </p:spPr>
        <p:txBody>
          <a:bodyPr>
            <a:noAutofit/>
          </a:bodyPr>
          <a:lstStyle/>
          <a:p>
            <a:pPr algn="l">
              <a:lnSpc>
                <a:spcPct val="85000"/>
              </a:lnSpc>
              <a:spcBef>
                <a:spcPts val="300"/>
              </a:spcBef>
            </a:pPr>
            <a:r>
              <a:rPr lang="en-US" sz="2150" b="1" dirty="0">
                <a:solidFill>
                  <a:schemeClr val="bg1"/>
                </a:solidFill>
                <a:latin typeface="Goudy Old Style" panose="02020502050305020303" pitchFamily="18" charset="77"/>
              </a:rPr>
              <a:t>Leaning into moments of wonder can lead to both joy and longing.</a:t>
            </a:r>
            <a:endParaRPr lang="en-US" sz="2200" b="1" i="1" dirty="0">
              <a:solidFill>
                <a:schemeClr val="bg1"/>
              </a:solidFill>
              <a:latin typeface="Goudy Old Style" panose="02020502050305020303" pitchFamily="18" charset="77"/>
            </a:endParaRPr>
          </a:p>
          <a:p>
            <a:pPr algn="l"/>
            <a:r>
              <a:rPr lang="en-US" sz="2200" i="1" dirty="0">
                <a:solidFill>
                  <a:schemeClr val="bg1"/>
                </a:solidFill>
                <a:latin typeface="Goudy Old Style" panose="02020502050305020303" pitchFamily="18" charset="77"/>
              </a:rPr>
              <a:t>And amazement seized them all, and they glorified God and were filled with awe, saying, “We have seen extraordinary things today.” </a:t>
            </a:r>
            <a:r>
              <a:rPr lang="en-US" sz="1600" dirty="0">
                <a:solidFill>
                  <a:schemeClr val="bg1"/>
                </a:solidFill>
                <a:latin typeface="Goudy Old Style" panose="02020502050305020303" pitchFamily="18" charset="77"/>
              </a:rPr>
              <a:t>Luke 5:26 </a:t>
            </a:r>
            <a:r>
              <a:rPr lang="en-US" sz="2200" i="1" dirty="0">
                <a:solidFill>
                  <a:schemeClr val="bg1"/>
                </a:solidFill>
                <a:latin typeface="Goudy Old Style" panose="02020502050305020303" pitchFamily="18" charset="77"/>
              </a:rPr>
              <a:t>“Who is like you, O </a:t>
            </a:r>
            <a:r>
              <a:rPr lang="en-US" sz="2200" i="1" cap="small" dirty="0">
                <a:solidFill>
                  <a:schemeClr val="bg1"/>
                </a:solidFill>
                <a:latin typeface="Goudy Old Style" panose="02020502050305020303" pitchFamily="18" charset="77"/>
              </a:rPr>
              <a:t>Lord</a:t>
            </a:r>
            <a:r>
              <a:rPr lang="en-US" sz="2200" i="1" dirty="0">
                <a:solidFill>
                  <a:schemeClr val="bg1"/>
                </a:solidFill>
                <a:latin typeface="Goudy Old Style" panose="02020502050305020303" pitchFamily="18" charset="77"/>
              </a:rPr>
              <a:t>, among the gods? Who is like you, majestic in holiness, awesome in glorious deeds, doing wonders? </a:t>
            </a:r>
            <a:r>
              <a:rPr lang="en-US" sz="1600" dirty="0">
                <a:solidFill>
                  <a:schemeClr val="bg1"/>
                </a:solidFill>
                <a:latin typeface="Goudy Old Style" panose="02020502050305020303" pitchFamily="18" charset="77"/>
              </a:rPr>
              <a:t>Ex. 15:11 </a:t>
            </a:r>
            <a:r>
              <a:rPr lang="en-US" sz="2200" i="1" dirty="0">
                <a:solidFill>
                  <a:schemeClr val="bg1"/>
                </a:solidFill>
                <a:latin typeface="Goudy Old Style" panose="02020502050305020303" pitchFamily="18" charset="77"/>
              </a:rPr>
              <a:t>The fear of the </a:t>
            </a:r>
            <a:r>
              <a:rPr lang="en-US" sz="2200" i="1" cap="small" dirty="0">
                <a:solidFill>
                  <a:schemeClr val="bg1"/>
                </a:solidFill>
                <a:latin typeface="Goudy Old Style" panose="02020502050305020303" pitchFamily="18" charset="77"/>
              </a:rPr>
              <a:t>Lord</a:t>
            </a:r>
            <a:r>
              <a:rPr lang="en-US" sz="2200" i="1" dirty="0">
                <a:solidFill>
                  <a:schemeClr val="bg1"/>
                </a:solidFill>
                <a:latin typeface="Goudy Old Style" panose="02020502050305020303" pitchFamily="18" charset="77"/>
              </a:rPr>
              <a:t> is the beginning of wisdom, and the knowledge of the Holy One is insight.</a:t>
            </a:r>
            <a:r>
              <a:rPr lang="en-US" i="1" dirty="0">
                <a:solidFill>
                  <a:schemeClr val="bg1"/>
                </a:solidFill>
                <a:latin typeface="Goudy Old Style" panose="02020502050305020303" pitchFamily="18" charset="77"/>
              </a:rPr>
              <a:t> </a:t>
            </a:r>
            <a:r>
              <a:rPr lang="en-US" sz="1600" dirty="0">
                <a:solidFill>
                  <a:schemeClr val="bg1"/>
                </a:solidFill>
                <a:latin typeface="Goudy Old Style" panose="02020502050305020303" pitchFamily="18" charset="77"/>
              </a:rPr>
              <a:t>Prov. 9:10 </a:t>
            </a:r>
            <a:r>
              <a:rPr lang="en-US" sz="2200" i="1" dirty="0">
                <a:solidFill>
                  <a:schemeClr val="bg1"/>
                </a:solidFill>
                <a:latin typeface="Goudy Old Style" panose="02020502050305020303" pitchFamily="18" charset="77"/>
              </a:rPr>
              <a:t>But for you who fear my name, the sun of righteousness shall rise with healing in its wings. You shall go out leaping like calves from the stall</a:t>
            </a:r>
            <a:r>
              <a:rPr lang="en-US" i="1" dirty="0">
                <a:solidFill>
                  <a:schemeClr val="bg1"/>
                </a:solidFill>
                <a:latin typeface="Goudy Old Style" panose="02020502050305020303" pitchFamily="18" charset="77"/>
              </a:rPr>
              <a:t>. </a:t>
            </a:r>
            <a:r>
              <a:rPr lang="en-US" sz="1600" dirty="0">
                <a:solidFill>
                  <a:schemeClr val="bg1"/>
                </a:solidFill>
                <a:latin typeface="Goudy Old Style" panose="02020502050305020303" pitchFamily="18" charset="77"/>
              </a:rPr>
              <a:t>Malachi 4:2 </a:t>
            </a:r>
            <a:r>
              <a:rPr lang="en-US" sz="2200" i="1" dirty="0">
                <a:solidFill>
                  <a:schemeClr val="bg1"/>
                </a:solidFill>
                <a:latin typeface="Goudy Old Style" panose="02020502050305020303" pitchFamily="18" charset="77"/>
              </a:rPr>
              <a:t>So that those who dwell at the ends of the earth are in awe at your signs. You make the going out of the morning and the evening to shout for joy.</a:t>
            </a:r>
            <a:r>
              <a:rPr lang="en-US" i="1" dirty="0">
                <a:solidFill>
                  <a:schemeClr val="bg1"/>
                </a:solidFill>
                <a:latin typeface="Goudy Old Style" panose="02020502050305020303" pitchFamily="18" charset="77"/>
              </a:rPr>
              <a:t> </a:t>
            </a:r>
            <a:r>
              <a:rPr lang="en-US" sz="1600" dirty="0">
                <a:solidFill>
                  <a:schemeClr val="bg1"/>
                </a:solidFill>
                <a:latin typeface="Goudy Old Style" panose="02020502050305020303" pitchFamily="18" charset="77"/>
              </a:rPr>
              <a:t>Ps. 65:8</a:t>
            </a:r>
            <a:r>
              <a:rPr lang="en-US" i="1" dirty="0">
                <a:solidFill>
                  <a:schemeClr val="bg1"/>
                </a:solidFill>
                <a:latin typeface="Goudy Old Style" panose="02020502050305020303" pitchFamily="18" charset="77"/>
              </a:rPr>
              <a:t> </a:t>
            </a:r>
            <a:r>
              <a:rPr lang="en-US" sz="2200" i="1" dirty="0">
                <a:solidFill>
                  <a:schemeClr val="bg1"/>
                </a:solidFill>
                <a:latin typeface="Goudy Old Style" panose="02020502050305020303" pitchFamily="18" charset="77"/>
              </a:rPr>
              <a:t>One thing have I desired of the </a:t>
            </a:r>
            <a:r>
              <a:rPr lang="en-US" sz="2200" i="1" cap="small" dirty="0">
                <a:solidFill>
                  <a:schemeClr val="bg1"/>
                </a:solidFill>
                <a:latin typeface="Goudy Old Style" panose="02020502050305020303" pitchFamily="18" charset="77"/>
              </a:rPr>
              <a:t>Lord</a:t>
            </a:r>
            <a:r>
              <a:rPr lang="en-US" sz="2200" i="1" dirty="0">
                <a:solidFill>
                  <a:schemeClr val="bg1"/>
                </a:solidFill>
                <a:latin typeface="Goudy Old Style" panose="02020502050305020303" pitchFamily="18" charset="77"/>
              </a:rPr>
              <a:t>, that will I seek after; that I may dwell in the house of the </a:t>
            </a:r>
            <a:r>
              <a:rPr lang="en-US" sz="2200" i="1" cap="small" dirty="0">
                <a:solidFill>
                  <a:schemeClr val="bg1"/>
                </a:solidFill>
                <a:latin typeface="Goudy Old Style" panose="02020502050305020303" pitchFamily="18" charset="77"/>
              </a:rPr>
              <a:t>Lord</a:t>
            </a:r>
            <a:r>
              <a:rPr lang="en-US" sz="2200" i="1" dirty="0">
                <a:solidFill>
                  <a:schemeClr val="bg1"/>
                </a:solidFill>
                <a:latin typeface="Goudy Old Style" panose="02020502050305020303" pitchFamily="18" charset="77"/>
              </a:rPr>
              <a:t> all the days of my life, to behold the beauty of the </a:t>
            </a:r>
            <a:r>
              <a:rPr lang="en-US" sz="2200" i="1" cap="small" dirty="0">
                <a:solidFill>
                  <a:schemeClr val="bg1"/>
                </a:solidFill>
                <a:latin typeface="Goudy Old Style" panose="02020502050305020303" pitchFamily="18" charset="77"/>
              </a:rPr>
              <a:t>Lord</a:t>
            </a:r>
            <a:r>
              <a:rPr lang="en-US" sz="2200" i="1" dirty="0">
                <a:solidFill>
                  <a:schemeClr val="bg1"/>
                </a:solidFill>
                <a:latin typeface="Goudy Old Style" panose="02020502050305020303" pitchFamily="18" charset="77"/>
              </a:rPr>
              <a:t>, and to enquire in his temple. </a:t>
            </a:r>
            <a:r>
              <a:rPr lang="en-US" sz="1600" dirty="0">
                <a:solidFill>
                  <a:schemeClr val="bg1"/>
                </a:solidFill>
                <a:latin typeface="Goudy Old Style" panose="02020502050305020303" pitchFamily="18" charset="77"/>
              </a:rPr>
              <a:t>Ps. 27:4</a:t>
            </a:r>
          </a:p>
          <a:p>
            <a:pPr algn="l"/>
            <a:br>
              <a:rPr lang="en-US" sz="2200" i="1" dirty="0">
                <a:solidFill>
                  <a:schemeClr val="bg1"/>
                </a:solidFill>
                <a:latin typeface="Goudy Old Style" panose="02020502050305020303" pitchFamily="18" charset="77"/>
              </a:rPr>
            </a:br>
            <a:endParaRPr lang="en-US" sz="2200" i="1" dirty="0">
              <a:solidFill>
                <a:schemeClr val="bg1"/>
              </a:solidFill>
              <a:latin typeface="Goudy Old Style" panose="02020502050305020303" pitchFamily="18" charset="77"/>
            </a:endParaRPr>
          </a:p>
          <a:p>
            <a:pPr algn="l">
              <a:lnSpc>
                <a:spcPct val="85000"/>
              </a:lnSpc>
              <a:spcBef>
                <a:spcPts val="300"/>
              </a:spcBef>
            </a:pPr>
            <a:endParaRPr lang="en-US" sz="2200" b="1" i="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7BF5B7B0-B224-D3BA-4F2F-1AE92CD3AB8B}"/>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B6F804F-2CE0-245A-8B06-CF0BCD217C90}"/>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418434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E669085-5DE2-8F21-4137-0FD25D366A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57D62D-2E93-12B5-1808-E1ABA52612EC}"/>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0CF4F4E5-B891-C39B-E540-11E027EA33B3}"/>
              </a:ext>
            </a:extLst>
          </p:cNvPr>
          <p:cNvSpPr>
            <a:spLocks noGrp="1"/>
          </p:cNvSpPr>
          <p:nvPr>
            <p:ph type="subTitle" idx="1"/>
          </p:nvPr>
        </p:nvSpPr>
        <p:spPr>
          <a:xfrm>
            <a:off x="-1" y="-1"/>
            <a:ext cx="11185452" cy="6835139"/>
          </a:xfrm>
        </p:spPr>
        <p:txBody>
          <a:bodyPr>
            <a:normAutofit/>
          </a:bodyPr>
          <a:lstStyle/>
          <a:p>
            <a:pPr algn="l"/>
            <a:r>
              <a:rPr lang="en-US" sz="2200" b="1" dirty="0">
                <a:solidFill>
                  <a:schemeClr val="bg1"/>
                </a:solidFill>
                <a:latin typeface="Goudy Old Style" panose="02020502050305020303" pitchFamily="18" charset="77"/>
              </a:rPr>
              <a:t>Going over to the Enemy renders beasts Evil and dumb when they lose the image of their Maker.</a:t>
            </a:r>
          </a:p>
          <a:p>
            <a:pPr algn="l"/>
            <a:r>
              <a:rPr lang="en-US" sz="2200" dirty="0">
                <a:solidFill>
                  <a:schemeClr val="bg1"/>
                </a:solidFill>
                <a:latin typeface="Goudy Old Style" panose="02020502050305020303" pitchFamily="18" charset="77"/>
              </a:rPr>
              <a:t>“When she was able to take notice of things again, she saw a great grim-looking grey bear lying dead with Trumpkin's arrow in its side. "The D.L.F. beat you in that shooting match, Su," said #Peter, with a slightly forced smile. Even he had been shaken by this adventure. "I — I left it too late," said Susan, in an embarrassed voice. "I was so afraid it might be, you know — one of our kind of bears, a talking bear." She hated killing things. "That's the trouble of it," said Trumpkin, "when most of the beasts have gone enemy and gone dumb, but there are still some of the other kind left. You never know, and you </a:t>
            </a:r>
            <a:r>
              <a:rPr lang="en-US" sz="2200" dirty="0" err="1">
                <a:solidFill>
                  <a:schemeClr val="bg1"/>
                </a:solidFill>
                <a:latin typeface="Goudy Old Style" panose="02020502050305020303" pitchFamily="18" charset="77"/>
              </a:rPr>
              <a:t>daren't</a:t>
            </a:r>
            <a:r>
              <a:rPr lang="en-US" sz="2200" dirty="0">
                <a:solidFill>
                  <a:schemeClr val="bg1"/>
                </a:solidFill>
                <a:latin typeface="Goudy Old Style" panose="02020502050305020303" pitchFamily="18" charset="77"/>
              </a:rPr>
              <a:t> wait to see." "Poor old Bruin," said Susan. "You don't think he was?" "Not he," said the Dwarf. "I saw the face and I heard the snarl. He only wanted Little Girl for his breakfast… Lucy shuddered and nodded. When they had sat down she said: "Such a horrible idea has come into my head, Su. " "What's that?" "Wouldn't it be dreadful if some day, in our own world, at home, men started going wild inside, like the animals here, and still looked like men, so that you'd never know which were which?”</a:t>
            </a:r>
            <a:endParaRPr lang="en-US" sz="2200" i="1" dirty="0">
              <a:solidFill>
                <a:schemeClr val="bg1"/>
              </a:solidFill>
              <a:latin typeface="Goudy Old Style" panose="02020502050305020303" pitchFamily="18" charset="77"/>
            </a:endParaRPr>
          </a:p>
          <a:p>
            <a:pPr algn="l"/>
            <a:r>
              <a:rPr lang="en-US" sz="2200" i="1" dirty="0">
                <a:solidFill>
                  <a:schemeClr val="bg1"/>
                </a:solidFill>
                <a:latin typeface="Goudy Old Style" panose="02020502050305020303" pitchFamily="18" charset="77"/>
              </a:rPr>
              <a:t>When my soul was embittered, when I was pricked in heart, I was brutish and ignorant; I was like a beast toward you. </a:t>
            </a:r>
            <a:r>
              <a:rPr lang="en-US" sz="1600" dirty="0">
                <a:solidFill>
                  <a:schemeClr val="bg1"/>
                </a:solidFill>
                <a:latin typeface="Goudy Old Style" panose="02020502050305020303" pitchFamily="18" charset="77"/>
              </a:rPr>
              <a:t>Ps. 73:21-22 </a:t>
            </a:r>
            <a:r>
              <a:rPr lang="en-US" sz="2200" i="1" dirty="0">
                <a:solidFill>
                  <a:schemeClr val="bg1"/>
                </a:solidFill>
                <a:latin typeface="Goudy Old Style" panose="02020502050305020303" pitchFamily="18" charset="77"/>
              </a:rPr>
              <a:t>For although they knew God, they did not honor him as God or give thanks to him, but they became futile in their thinking, and their foolish hearts were darkened. Claiming to be wise, they became fools, and exchanged the glory of the immortal God for images resembling mortal man and birds and animals and creeping things. </a:t>
            </a:r>
            <a:r>
              <a:rPr lang="en-US" sz="1600" dirty="0">
                <a:solidFill>
                  <a:schemeClr val="bg1"/>
                </a:solidFill>
                <a:latin typeface="Goudy Old Style" panose="02020502050305020303" pitchFamily="18" charset="77"/>
              </a:rPr>
              <a:t>Rom. 1:21-23 </a:t>
            </a:r>
            <a:r>
              <a:rPr lang="en-US" sz="2200" i="1" dirty="0">
                <a:solidFill>
                  <a:schemeClr val="bg1"/>
                </a:solidFill>
                <a:latin typeface="Goudy Old Style" panose="02020502050305020303" pitchFamily="18" charset="77"/>
              </a:rPr>
              <a:t>But these, like irrational animals, creatures of instinct, born to be caught and destroyed, blaspheming about matters of which they are ignorant, will also be destroyed in their destruction.      </a:t>
            </a:r>
            <a:r>
              <a:rPr lang="en-US" sz="1600" dirty="0">
                <a:solidFill>
                  <a:schemeClr val="bg1"/>
                </a:solidFill>
                <a:latin typeface="Goudy Old Style" panose="02020502050305020303" pitchFamily="18" charset="77"/>
              </a:rPr>
              <a:t>2 Peter 2:12</a:t>
            </a:r>
          </a:p>
        </p:txBody>
      </p:sp>
      <p:sp>
        <p:nvSpPr>
          <p:cNvPr id="6" name="Rectangle 2">
            <a:extLst>
              <a:ext uri="{FF2B5EF4-FFF2-40B4-BE49-F238E27FC236}">
                <a16:creationId xmlns:a16="http://schemas.microsoft.com/office/drawing/2014/main" id="{7E12E6DD-AC36-BD56-E156-8A0712096E25}"/>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A900B766-F85C-EA66-313D-24F170195957}"/>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492167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1CFC677-930B-0F15-55F2-A2719C8F6B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D2C124-581F-9FC3-F078-5C269CEBDA47}"/>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DC001843-56FD-3DCE-E46C-1E05237F59C9}"/>
              </a:ext>
            </a:extLst>
          </p:cNvPr>
          <p:cNvSpPr>
            <a:spLocks noGrp="1"/>
          </p:cNvSpPr>
          <p:nvPr>
            <p:ph type="subTitle" idx="1"/>
          </p:nvPr>
        </p:nvSpPr>
        <p:spPr>
          <a:xfrm>
            <a:off x="-1" y="-1"/>
            <a:ext cx="11125201" cy="6835139"/>
          </a:xfrm>
        </p:spPr>
        <p:txBody>
          <a:bodyPr>
            <a:normAutofit fontScale="92500" lnSpcReduction="10000"/>
          </a:bodyPr>
          <a:lstStyle/>
          <a:p>
            <a:pPr algn="l"/>
            <a:r>
              <a:rPr lang="en-US" b="1" dirty="0">
                <a:solidFill>
                  <a:schemeClr val="bg1"/>
                </a:solidFill>
                <a:latin typeface="Goudy Old Style" panose="02020502050305020303" pitchFamily="18" charset="77"/>
              </a:rPr>
              <a:t>Encounters with Aslan/God may come to only one individual and yet be real and true.</a:t>
            </a:r>
          </a:p>
          <a:p>
            <a:pPr algn="l"/>
            <a:r>
              <a:rPr lang="en-US" dirty="0">
                <a:solidFill>
                  <a:schemeClr val="bg1"/>
                </a:solidFill>
                <a:latin typeface="Goudy Old Style" panose="02020502050305020303" pitchFamily="18" charset="77"/>
              </a:rPr>
              <a:t>“Look! Look! Look!" cried Lucy. "Where? What?" said everyone. "The Lion," said Lucy. "Aslan himself. Didn't you see?" Her face had changed completely and her eyes shone. "Do you really mean -?" began Peter. "Where did you think you saw him?" asked Susan. "Don't talk like a grown-up," said Lucy, stamping her foot. "I didn't think I saw him. I saw him." "Where, Lu?" asked Peter. "Right up there between those mountain ashes. No, this side of the gorge. And up, not down. Just the opposite of the way you want to go. And he wanted us to go where he was — up there." "How do you know that was what he wanted?" asked Edmund. "He — I — I just know," said Lucy, "by his face." The others all looked at each other in puzzled silence. "Oh, don't be so stupid," said Lucy. "Do you think I don't know Aslan when I see </a:t>
            </a:r>
            <a:r>
              <a:rPr lang="en-US" dirty="0" err="1">
                <a:solidFill>
                  <a:schemeClr val="bg1"/>
                </a:solidFill>
                <a:latin typeface="Goudy Old Style" panose="02020502050305020303" pitchFamily="18" charset="77"/>
              </a:rPr>
              <a:t>him?"The</a:t>
            </a:r>
            <a:r>
              <a:rPr lang="en-US" dirty="0">
                <a:solidFill>
                  <a:schemeClr val="bg1"/>
                </a:solidFill>
                <a:latin typeface="Goudy Old Style" panose="02020502050305020303" pitchFamily="18" charset="77"/>
              </a:rPr>
              <a:t> only question is whether Aslan was really there." "But I know he was," said Lucy, her eyes filling with tears. "Yes, Lu, but we don't, you see," said Peter.”</a:t>
            </a:r>
            <a:endParaRPr lang="en-US" i="1" dirty="0">
              <a:solidFill>
                <a:schemeClr val="bg1"/>
              </a:solidFill>
              <a:latin typeface="Goudy Old Style" panose="02020502050305020303" pitchFamily="18" charset="77"/>
            </a:endParaRPr>
          </a:p>
          <a:p>
            <a:pPr algn="l"/>
            <a:r>
              <a:rPr lang="en-US" i="1" dirty="0">
                <a:solidFill>
                  <a:schemeClr val="bg1"/>
                </a:solidFill>
                <a:latin typeface="Goudy Old Style" panose="02020502050305020303" pitchFamily="18" charset="77"/>
              </a:rPr>
              <a:t>I know a man in Christ who fourteen years ago was caught up to the third heaven—whether in the body or out of the body I do not know, God knows. And I know that this man was caught up into paradise—whether in the body or out of the body I do not know, God knows— and he heard things that cannot be told, which man may not utter. </a:t>
            </a:r>
            <a:r>
              <a:rPr lang="en-US" sz="1600" dirty="0">
                <a:solidFill>
                  <a:schemeClr val="bg1"/>
                </a:solidFill>
                <a:latin typeface="Goudy Old Style" panose="02020502050305020303" pitchFamily="18" charset="77"/>
              </a:rPr>
              <a:t>2 Cor. 12:2-4 </a:t>
            </a:r>
            <a:r>
              <a:rPr lang="en-US" sz="2200" i="1" dirty="0">
                <a:solidFill>
                  <a:schemeClr val="bg1"/>
                </a:solidFill>
                <a:latin typeface="Goudy Old Style" panose="02020502050305020303" pitchFamily="18" charset="77"/>
              </a:rPr>
              <a:t>The revelation of Jesus Christ, which God gave him to show to his servants</a:t>
            </a:r>
            <a:r>
              <a:rPr lang="en-US" sz="2200" i="1" baseline="30000" dirty="0">
                <a:solidFill>
                  <a:schemeClr val="bg1"/>
                </a:solidFill>
                <a:latin typeface="Goudy Old Style" panose="02020502050305020303" pitchFamily="18" charset="77"/>
              </a:rPr>
              <a:t> </a:t>
            </a:r>
            <a:r>
              <a:rPr lang="en-US" sz="2200" i="1" dirty="0">
                <a:solidFill>
                  <a:schemeClr val="bg1"/>
                </a:solidFill>
                <a:latin typeface="Goudy Old Style" panose="02020502050305020303" pitchFamily="18" charset="77"/>
              </a:rPr>
              <a:t>the things that must soon take place. He made it known by sending his angel to his servant John,</a:t>
            </a:r>
            <a:r>
              <a:rPr lang="en-US" sz="2200" b="1" i="1" baseline="30000" dirty="0">
                <a:solidFill>
                  <a:schemeClr val="bg1"/>
                </a:solidFill>
                <a:latin typeface="Goudy Old Style" panose="02020502050305020303" pitchFamily="18" charset="77"/>
              </a:rPr>
              <a:t> </a:t>
            </a:r>
            <a:r>
              <a:rPr lang="en-US" sz="2200" i="1" dirty="0">
                <a:solidFill>
                  <a:schemeClr val="bg1"/>
                </a:solidFill>
                <a:latin typeface="Goudy Old Style" panose="02020502050305020303" pitchFamily="18" charset="77"/>
              </a:rPr>
              <a:t>who bore witness to the word of God and to the testimony of Jesus Christ, even to all that he saw. Blessed is the one who reads aloud the words of this prophecy, and blessed are those who hear, and who keep what is written in it, for the time is near. </a:t>
            </a:r>
            <a:r>
              <a:rPr lang="en-US" sz="1600" dirty="0">
                <a:solidFill>
                  <a:schemeClr val="bg1"/>
                </a:solidFill>
                <a:latin typeface="Goudy Old Style" panose="02020502050305020303" pitchFamily="18" charset="77"/>
              </a:rPr>
              <a:t>Rev. 1:1-3 </a:t>
            </a:r>
            <a:r>
              <a:rPr lang="en-US" i="1" dirty="0">
                <a:solidFill>
                  <a:schemeClr val="bg1"/>
                </a:solidFill>
                <a:latin typeface="Goudy Old Style" panose="02020502050305020303" pitchFamily="18" charset="77"/>
              </a:rPr>
              <a:t>When Joshua was by Jericho, he lifted up his eyes and looked, and behold, a man was standing before him with his drawn sword in his hand. And Joshua went to him and said to him, “Are you for us, or for our adversaries?” And he said, “No; but I am the commander of the army of the </a:t>
            </a:r>
            <a:r>
              <a:rPr lang="en-US" i="1" cap="small" dirty="0">
                <a:solidFill>
                  <a:schemeClr val="bg1"/>
                </a:solidFill>
                <a:latin typeface="Goudy Old Style" panose="02020502050305020303" pitchFamily="18" charset="77"/>
              </a:rPr>
              <a:t>Lord</a:t>
            </a:r>
            <a:r>
              <a:rPr lang="en-US" i="1" dirty="0">
                <a:solidFill>
                  <a:schemeClr val="bg1"/>
                </a:solidFill>
                <a:latin typeface="Goudy Old Style" panose="02020502050305020303" pitchFamily="18" charset="77"/>
              </a:rPr>
              <a:t>. Now I have come.” And Joshua fell on his face to the earth and worshiped</a:t>
            </a:r>
            <a:r>
              <a:rPr lang="en-US" sz="1700" dirty="0">
                <a:solidFill>
                  <a:schemeClr val="bg1"/>
                </a:solidFill>
                <a:latin typeface="Goudy Old Style" panose="02020502050305020303" pitchFamily="18" charset="77"/>
              </a:rPr>
              <a:t>. Joshua 5:13-14</a:t>
            </a:r>
            <a:endParaRPr lang="en-US" sz="1700" b="1" dirty="0">
              <a:solidFill>
                <a:schemeClr val="bg1"/>
              </a:solidFill>
              <a:latin typeface="Goudy Old Style" panose="02020502050305020303" pitchFamily="18" charset="77"/>
            </a:endParaRPr>
          </a:p>
          <a:p>
            <a:pPr algn="l"/>
            <a:endParaRPr lang="en-US" sz="22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ED3A1176-B538-5F05-3D3C-AADEC31D86FA}"/>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A0C392F-E84D-8404-CA62-2EE3BDC4521E}"/>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942454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71A738D-F6D2-ABC1-0933-F260589430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C19D8-E40A-48DF-9E7C-9BE84C638421}"/>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7024C412-2546-2F70-FE3A-97101B75F597}"/>
              </a:ext>
            </a:extLst>
          </p:cNvPr>
          <p:cNvSpPr>
            <a:spLocks noGrp="1"/>
          </p:cNvSpPr>
          <p:nvPr>
            <p:ph type="subTitle" idx="1"/>
          </p:nvPr>
        </p:nvSpPr>
        <p:spPr>
          <a:xfrm>
            <a:off x="-1" y="-1"/>
            <a:ext cx="11125201" cy="6835139"/>
          </a:xfrm>
        </p:spPr>
        <p:txBody>
          <a:bodyPr>
            <a:normAutofit fontScale="85000" lnSpcReduction="20000"/>
          </a:bodyPr>
          <a:lstStyle/>
          <a:p>
            <a:pPr algn="l"/>
            <a:r>
              <a:rPr lang="en-US" sz="2600" b="1" dirty="0">
                <a:solidFill>
                  <a:schemeClr val="bg1"/>
                </a:solidFill>
                <a:latin typeface="Goudy Old Style" panose="02020502050305020303" pitchFamily="18" charset="77"/>
              </a:rPr>
              <a:t>The call of Aslan/God may be counter-intuitive and may not seem pragmatic.</a:t>
            </a:r>
          </a:p>
          <a:p>
            <a:pPr algn="l">
              <a:lnSpc>
                <a:spcPct val="110000"/>
              </a:lnSpc>
            </a:pPr>
            <a:r>
              <a:rPr lang="en-US" sz="2600" dirty="0">
                <a:solidFill>
                  <a:schemeClr val="bg1"/>
                </a:solidFill>
                <a:latin typeface="Goudy Old Style" panose="02020502050305020303" pitchFamily="18" charset="77"/>
              </a:rPr>
              <a:t>“There's nothing for it but a vote," said Edmund. "All right," replied Peter. "You're the eldest, D.L.F. What do you vote for? Up or down?" "Down," said the Dwarf. "I know nothing about Aslan. But I do know that if we turn left and follow the gorge up, it might lead us all day before we found a place where we could cross it. Whereas if we turn right and go down, we're bound to reach the Great River in about a couple of hours. And if there are any real lions about, we want to go away from them, not towards them." "What do you say, Susan?" "Don't be angry, Lu," said Susan, "but I do think we should go down. I'm dead tired. Do let's get out of this wretched wood into the open as quick as we can. And none of us except you saw </a:t>
            </a:r>
            <a:r>
              <a:rPr lang="en-US" sz="2600" i="1" dirty="0">
                <a:solidFill>
                  <a:schemeClr val="bg1"/>
                </a:solidFill>
                <a:latin typeface="Goudy Old Style" panose="02020502050305020303" pitchFamily="18" charset="77"/>
              </a:rPr>
              <a:t>anything.”</a:t>
            </a:r>
            <a:r>
              <a:rPr lang="en-US" sz="2600" dirty="0">
                <a:solidFill>
                  <a:schemeClr val="bg1"/>
                </a:solidFill>
                <a:latin typeface="Goudy Old Style" panose="02020502050305020303" pitchFamily="18" charset="77"/>
              </a:rPr>
              <a:t> “And now it's your turn, Peter," said Susan, "and I do hope —" "Oh, shut up, shut up and let a chap think," interrupted Peter. "I'd much rather not have to vote. " "You're the High King," said Trumpkin sternly. "Down," said Peter after a long pause. "I know Lucy may be right after all, but I can't help it. We must do one or the other." So they set off to their right along the edge, downstream.”</a:t>
            </a:r>
            <a:endParaRPr lang="en-US" sz="2600" i="1" dirty="0">
              <a:solidFill>
                <a:schemeClr val="bg1"/>
              </a:solidFill>
              <a:latin typeface="Goudy Old Style" panose="02020502050305020303" pitchFamily="18" charset="77"/>
            </a:endParaRPr>
          </a:p>
          <a:p>
            <a:pPr algn="l"/>
            <a:r>
              <a:rPr lang="en-US" sz="2600" i="1" dirty="0">
                <a:solidFill>
                  <a:schemeClr val="bg1"/>
                </a:solidFill>
                <a:latin typeface="Goudy Old Style" panose="02020502050305020303" pitchFamily="18" charset="77"/>
              </a:rPr>
              <a:t>Do not be conformed to this world, but be transformed by the renewal of your mind, that by testing you may discern what is the will of God, what is good and acceptable and perfect.</a:t>
            </a:r>
            <a:r>
              <a:rPr lang="en-US" i="1" dirty="0">
                <a:solidFill>
                  <a:schemeClr val="bg1"/>
                </a:solidFill>
                <a:latin typeface="Goudy Old Style" panose="02020502050305020303" pitchFamily="18" charset="77"/>
              </a:rPr>
              <a:t> </a:t>
            </a:r>
            <a:r>
              <a:rPr lang="en-US" sz="1600" dirty="0">
                <a:solidFill>
                  <a:schemeClr val="bg1"/>
                </a:solidFill>
                <a:latin typeface="Goudy Old Style" panose="02020502050305020303" pitchFamily="18" charset="77"/>
              </a:rPr>
              <a:t>Rom. 12:2 </a:t>
            </a:r>
            <a:r>
              <a:rPr lang="en-US" sz="2600" i="1" dirty="0">
                <a:solidFill>
                  <a:schemeClr val="bg1"/>
                </a:solidFill>
                <a:latin typeface="Goudy Old Style" panose="02020502050305020303" pitchFamily="18" charset="77"/>
              </a:rPr>
              <a:t>For who has understood the mind of the Lord so as to instruct him? But we have the mind of Christ. </a:t>
            </a:r>
            <a:r>
              <a:rPr lang="en-US" sz="1700" i="1" dirty="0">
                <a:solidFill>
                  <a:schemeClr val="bg1"/>
                </a:solidFill>
                <a:latin typeface="Goudy Old Style" panose="02020502050305020303" pitchFamily="18" charset="77"/>
              </a:rPr>
              <a:t>1 </a:t>
            </a:r>
            <a:r>
              <a:rPr lang="en-US" sz="1700" dirty="0">
                <a:solidFill>
                  <a:schemeClr val="bg1"/>
                </a:solidFill>
                <a:latin typeface="Goudy Old Style" panose="02020502050305020303" pitchFamily="18" charset="77"/>
              </a:rPr>
              <a:t>Cor. 2:16 </a:t>
            </a:r>
            <a:r>
              <a:rPr lang="en-US" sz="2600" i="1" dirty="0">
                <a:solidFill>
                  <a:schemeClr val="bg1"/>
                </a:solidFill>
                <a:latin typeface="Goudy Old Style" panose="02020502050305020303" pitchFamily="18" charset="77"/>
              </a:rPr>
              <a:t>For my thoughts are not your thoughts, neither are your ways my ways,” declares the LORD. “As the heavens are higher than the earth, so are my ways higher than your ways”</a:t>
            </a:r>
            <a:r>
              <a:rPr lang="en-US" i="1" dirty="0">
                <a:solidFill>
                  <a:schemeClr val="bg1"/>
                </a:solidFill>
                <a:latin typeface="Goudy Old Style" panose="02020502050305020303" pitchFamily="18" charset="77"/>
              </a:rPr>
              <a:t> </a:t>
            </a:r>
            <a:r>
              <a:rPr lang="en-US" sz="1700" dirty="0">
                <a:solidFill>
                  <a:schemeClr val="bg1"/>
                </a:solidFill>
                <a:latin typeface="Goudy Old Style" panose="02020502050305020303" pitchFamily="18" charset="77"/>
              </a:rPr>
              <a:t>Is. 55:8-9</a:t>
            </a:r>
          </a:p>
          <a:p>
            <a:pPr algn="l"/>
            <a:br>
              <a:rPr lang="en-US" i="1" dirty="0">
                <a:solidFill>
                  <a:schemeClr val="bg1"/>
                </a:solidFill>
                <a:latin typeface="Goudy Old Style" panose="02020502050305020303" pitchFamily="18" charset="77"/>
              </a:rPr>
            </a:br>
            <a:endParaRPr lang="en-US" i="1" dirty="0">
              <a:solidFill>
                <a:schemeClr val="bg1"/>
              </a:solidFill>
              <a:latin typeface="Goudy Old Style" panose="02020502050305020303" pitchFamily="18" charset="77"/>
            </a:endParaRPr>
          </a:p>
          <a:p>
            <a:pPr algn="l"/>
            <a:endParaRPr lang="en-US" i="1" dirty="0">
              <a:solidFill>
                <a:schemeClr val="bg1"/>
              </a:solidFill>
              <a:latin typeface="Goudy Old Style" panose="02020502050305020303" pitchFamily="18" charset="77"/>
            </a:endParaRPr>
          </a:p>
          <a:p>
            <a:pPr algn="l"/>
            <a:br>
              <a:rPr lang="en-US" i="1" dirty="0">
                <a:solidFill>
                  <a:schemeClr val="bg1"/>
                </a:solidFill>
                <a:latin typeface="Goudy Old Style" panose="02020502050305020303" pitchFamily="18" charset="77"/>
              </a:rPr>
            </a:br>
            <a:endParaRPr lang="en-US" i="1" dirty="0">
              <a:solidFill>
                <a:schemeClr val="bg1"/>
              </a:solidFill>
              <a:latin typeface="Goudy Old Style" panose="02020502050305020303" pitchFamily="18" charset="77"/>
            </a:endParaRPr>
          </a:p>
          <a:p>
            <a:pPr algn="l"/>
            <a:endParaRPr lang="en-US" sz="22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3A1BB0D2-67DE-0220-D93E-40B2D3AECD50}"/>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13401A6A-7915-4E18-BA42-F85BDF800DDE}"/>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6685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07EB8FE-D63E-61E2-A0B0-BFC4039D70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433ED-55A6-CF80-96E0-A787819E3D9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2E61F61D-DB43-7097-25A4-FAA8628E08E5}"/>
              </a:ext>
            </a:extLst>
          </p:cNvPr>
          <p:cNvSpPr>
            <a:spLocks noGrp="1"/>
          </p:cNvSpPr>
          <p:nvPr>
            <p:ph type="subTitle" idx="1"/>
          </p:nvPr>
        </p:nvSpPr>
        <p:spPr>
          <a:xfrm>
            <a:off x="0" y="-1"/>
            <a:ext cx="10537371" cy="6835139"/>
          </a:xfrm>
        </p:spPr>
        <p:txBody>
          <a:bodyPr>
            <a:normAutofit fontScale="25000" lnSpcReduction="20000"/>
          </a:bodyPr>
          <a:lstStyle/>
          <a:p>
            <a:pPr algn="l"/>
            <a:r>
              <a:rPr lang="en-US" sz="9600" b="1" dirty="0">
                <a:latin typeface="Goudy Old Style" charset="0"/>
                <a:ea typeface="Goudy Old Style" charset="0"/>
                <a:cs typeface="Goudy Old Style" charset="0"/>
              </a:rPr>
              <a:t>How to approach this class:</a:t>
            </a:r>
            <a:br>
              <a:rPr lang="en-US" sz="9600" b="1" dirty="0">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How to approach this class:</a:t>
            </a:r>
          </a:p>
          <a:p>
            <a:pPr algn="l"/>
            <a:r>
              <a:rPr lang="en-US" sz="9600" b="1" dirty="0">
                <a:solidFill>
                  <a:schemeClr val="bg1"/>
                </a:solidFill>
                <a:latin typeface="Goudy Old Style" charset="0"/>
                <a:ea typeface="Goudy Old Style" charset="0"/>
                <a:cs typeface="Goudy Old Style" charset="0"/>
              </a:rPr>
              <a:t>--On the beach</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--Snorkeling</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--Scuba diving</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--Email list/QR code</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How to read this book:</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--Try reading aloud and slowly, looking for layers of meaning</a:t>
            </a:r>
          </a:p>
          <a:p>
            <a:pPr algn="l"/>
            <a:r>
              <a:rPr lang="en-US" sz="9600" b="1" dirty="0">
                <a:solidFill>
                  <a:schemeClr val="bg1"/>
                </a:solidFill>
                <a:latin typeface="Goudy Old Style" charset="0"/>
                <a:ea typeface="Goudy Old Style" charset="0"/>
                <a:cs typeface="Goudy Old Style" charset="0"/>
              </a:rPr>
              <a:t>--Look for themes/underline and highlight passages that resonate with you</a:t>
            </a:r>
          </a:p>
          <a:p>
            <a:pPr algn="l"/>
            <a:endParaRPr lang="en-US" sz="9600" b="1" dirty="0">
              <a:solidFill>
                <a:schemeClr val="bg1"/>
              </a:solidFill>
              <a:latin typeface="Goudy Old Style" charset="0"/>
              <a:ea typeface="Goudy Old Style" charset="0"/>
              <a:cs typeface="Goudy Old Style" charset="0"/>
            </a:endParaRPr>
          </a:p>
          <a:p>
            <a:pPr algn="l"/>
            <a:r>
              <a:rPr lang="en-US" sz="9600" b="1" dirty="0">
                <a:solidFill>
                  <a:schemeClr val="bg1"/>
                </a:solidFill>
                <a:latin typeface="Goudy Old Style" charset="0"/>
                <a:ea typeface="Goudy Old Style" charset="0"/>
                <a:cs typeface="Goudy Old Style" charset="0"/>
              </a:rPr>
              <a:t>What we’ll be doing:</a:t>
            </a:r>
          </a:p>
          <a:p>
            <a:pPr algn="l"/>
            <a:endParaRPr lang="en-US" sz="9600" b="1" dirty="0">
              <a:solidFill>
                <a:schemeClr val="bg1"/>
              </a:solidFill>
              <a:latin typeface="Goudy Old Style" charset="0"/>
              <a:ea typeface="Goudy Old Style" charset="0"/>
              <a:cs typeface="Goudy Old Style" charset="0"/>
            </a:endParaRPr>
          </a:p>
          <a:p>
            <a:pPr algn="l"/>
            <a:r>
              <a:rPr lang="en-US" sz="9600" b="1" dirty="0">
                <a:solidFill>
                  <a:schemeClr val="bg1"/>
                </a:solidFill>
                <a:latin typeface="Goudy Old Style" charset="0"/>
                <a:ea typeface="Goudy Old Style" charset="0"/>
                <a:cs typeface="Goudy Old Style" charset="0"/>
              </a:rPr>
              <a:t>--Setting the background and context</a:t>
            </a:r>
          </a:p>
          <a:p>
            <a:pPr algn="l"/>
            <a:r>
              <a:rPr lang="en-US" sz="9600" b="1" dirty="0">
                <a:solidFill>
                  <a:schemeClr val="bg1"/>
                </a:solidFill>
                <a:latin typeface="Goudy Old Style" charset="0"/>
                <a:ea typeface="Goudy Old Style" charset="0"/>
                <a:cs typeface="Goudy Old Style" charset="0"/>
              </a:rPr>
              <a:t>--Following the story chapter by chapter</a:t>
            </a:r>
          </a:p>
          <a:p>
            <a:pPr algn="l"/>
            <a:r>
              <a:rPr lang="en-US" sz="9600" b="1" dirty="0">
                <a:solidFill>
                  <a:schemeClr val="bg1"/>
                </a:solidFill>
                <a:latin typeface="Goudy Old Style" charset="0"/>
                <a:ea typeface="Goudy Old Style" charset="0"/>
                <a:cs typeface="Goudy Old Style" charset="0"/>
              </a:rPr>
              <a:t>--Drawing out principles for living with Joy and Purpose </a:t>
            </a:r>
          </a:p>
          <a:p>
            <a:pPr algn="l"/>
            <a:r>
              <a:rPr lang="en-US" sz="9600" b="1" dirty="0">
                <a:solidFill>
                  <a:schemeClr val="bg1"/>
                </a:solidFill>
                <a:latin typeface="Goudy Old Style" charset="0"/>
                <a:ea typeface="Goudy Old Style" charset="0"/>
                <a:cs typeface="Goudy Old Style" charset="0"/>
              </a:rPr>
              <a:t>--Looking at relevant Scripture</a:t>
            </a:r>
            <a:br>
              <a:rPr lang="en-US" sz="9600" b="1" dirty="0">
                <a:solidFill>
                  <a:schemeClr val="bg1"/>
                </a:solidFill>
                <a:latin typeface="Goudy Old Style" charset="0"/>
                <a:ea typeface="Goudy Old Style" charset="0"/>
                <a:cs typeface="Goudy Old Style" charset="0"/>
              </a:rPr>
            </a:br>
            <a:endParaRPr lang="en-US" sz="9600" b="1" i="1" dirty="0">
              <a:solidFill>
                <a:schemeClr val="bg1"/>
              </a:solidFill>
              <a:latin typeface="Goudy Old Style" charset="0"/>
              <a:ea typeface="Goudy Old Style" charset="0"/>
              <a:cs typeface="Goudy Old Style" charset="0"/>
            </a:endParaRPr>
          </a:p>
          <a:p>
            <a:pPr algn="l" fontAlgn="ctr"/>
            <a:endParaRPr lang="en-US" sz="9600" b="1" i="0" dirty="0">
              <a:solidFill>
                <a:schemeClr val="bg1"/>
              </a:solidFill>
              <a:effectLst/>
              <a:latin typeface="Goudy Old Style" panose="02020502050305020303" pitchFamily="18" charset="77"/>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4464A53D-6BC0-E49C-CB5D-BA66BBB56A0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D9E94C7-CEC3-E1E7-7242-F316AE0D5BA3}"/>
              </a:ext>
            </a:extLst>
          </p:cNvPr>
          <p:cNvPicPr>
            <a:picLocks noChangeAspect="1"/>
          </p:cNvPicPr>
          <p:nvPr/>
        </p:nvPicPr>
        <p:blipFill>
          <a:blip r:embed="rId2"/>
          <a:stretch>
            <a:fillRect/>
          </a:stretch>
        </p:blipFill>
        <p:spPr>
          <a:xfrm>
            <a:off x="10537371" y="1693332"/>
            <a:ext cx="1654628" cy="2760135"/>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6A50F0DC-3030-0297-1794-59C62DC83794}"/>
              </a:ext>
            </a:extLst>
          </p:cNvPr>
          <p:cNvPicPr>
            <a:picLocks noChangeAspect="1"/>
          </p:cNvPicPr>
          <p:nvPr/>
        </p:nvPicPr>
        <p:blipFill>
          <a:blip r:embed="rId3"/>
          <a:stretch>
            <a:fillRect/>
          </a:stretch>
        </p:blipFill>
        <p:spPr>
          <a:xfrm>
            <a:off x="6858000" y="261258"/>
            <a:ext cx="2599564" cy="2590800"/>
          </a:xfrm>
          <a:prstGeom prst="rect">
            <a:avLst/>
          </a:prstGeom>
        </p:spPr>
      </p:pic>
    </p:spTree>
    <p:extLst>
      <p:ext uri="{BB962C8B-B14F-4D97-AF65-F5344CB8AC3E}">
        <p14:creationId xmlns:p14="http://schemas.microsoft.com/office/powerpoint/2010/main" val="2783218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4851B51-C1AC-DCE5-96A1-1DC98140F5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B282C5-0224-7674-E388-9B36101D0DC8}"/>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F8CDFEA7-A8C8-898B-EA04-6AC071756242}"/>
              </a:ext>
            </a:extLst>
          </p:cNvPr>
          <p:cNvSpPr>
            <a:spLocks noGrp="1"/>
          </p:cNvSpPr>
          <p:nvPr>
            <p:ph type="subTitle" idx="1"/>
          </p:nvPr>
        </p:nvSpPr>
        <p:spPr>
          <a:xfrm>
            <a:off x="-1" y="-1"/>
            <a:ext cx="11125201" cy="6835139"/>
          </a:xfrm>
        </p:spPr>
        <p:txBody>
          <a:bodyPr>
            <a:normAutofit/>
          </a:bodyPr>
          <a:lstStyle/>
          <a:p>
            <a:pPr algn="l" fontAlgn="base"/>
            <a:r>
              <a:rPr lang="en-US" sz="2200" b="1" dirty="0">
                <a:solidFill>
                  <a:schemeClr val="bg1"/>
                </a:solidFill>
                <a:latin typeface="Goudy Old Style" panose="02020502050305020303" pitchFamily="18" charset="77"/>
              </a:rPr>
              <a:t>DEEPER DIVE: GUIDANCE </a:t>
            </a:r>
          </a:p>
          <a:p>
            <a:pPr algn="l" fontAlgn="base"/>
            <a:r>
              <a:rPr lang="en-US" sz="2200" dirty="0">
                <a:solidFill>
                  <a:schemeClr val="bg1"/>
                </a:solidFill>
                <a:latin typeface="Goudy Old Style" panose="02020502050305020303" pitchFamily="18" charset="77"/>
              </a:rPr>
              <a:t>“Some years ago I got up one morning intending to have my hair cut in preparation for a visit to London, and the first letter I opened made it clear I need not go to London. So I decided to put the haircut off too. But then there began the most unaccountable little nagging in my mind, almost like a voice saying, “Get it cut all the same. Go and get it cut.” In the end I could stand it no longer. I went.</a:t>
            </a:r>
          </a:p>
          <a:p>
            <a:pPr algn="l" fontAlgn="base"/>
            <a:r>
              <a:rPr lang="en-US" sz="2200" dirty="0">
                <a:solidFill>
                  <a:schemeClr val="bg1"/>
                </a:solidFill>
                <a:latin typeface="Goudy Old Style" panose="02020502050305020303" pitchFamily="18" charset="77"/>
              </a:rPr>
              <a:t>“Now my barber at that time was a fellow Christian and a man of many troubles whom my brother and I had sometimes been able to help. The moment I opened his shop door he said, “Oh, I was praying you might come today.” And, in fact, if I had come a day or so later, I should have been of no use to him. It awed me; it awes me still. But, of course, one cannot rigorously prove a causal connection between the barber’s prayers and my visit. It might be telepathy. It might be accident.</a:t>
            </a:r>
          </a:p>
          <a:p>
            <a:pPr algn="l" fontAlgn="base"/>
            <a:r>
              <a:rPr lang="en-US" sz="2200" dirty="0">
                <a:solidFill>
                  <a:schemeClr val="bg1"/>
                </a:solidFill>
                <a:latin typeface="Goudy Old Style" panose="02020502050305020303" pitchFamily="18" charset="77"/>
              </a:rPr>
              <a:t>“I have stood by the bedside of a woman whose thighbone was eaten through with cancer and who had thriving colonies of the disease in many other bones as well. It took three people to move her in bed. The doctors predicted a few months of life; the nurses (who often know better), a few weeks. A good man laid his hands on her and prayed. A year later the patient was walking (uphill, too, through rough woodland) and the man who took the last X-ray photos was saying, “These bones are as solid as rock. It’s miraculous.” But once again there is no rigorous proof. Medicine, as all true doctors admit, is not an exact science. We need not invoke the supernatural to explain the falsification of its prophecies. You need not, unless you choose, believe in a causal connection between the prayers and the recovery.”</a:t>
            </a:r>
          </a:p>
        </p:txBody>
      </p:sp>
      <p:sp>
        <p:nvSpPr>
          <p:cNvPr id="6" name="Rectangle 2">
            <a:extLst>
              <a:ext uri="{FF2B5EF4-FFF2-40B4-BE49-F238E27FC236}">
                <a16:creationId xmlns:a16="http://schemas.microsoft.com/office/drawing/2014/main" id="{9628B717-72D4-5CD6-F447-678A4F47BF92}"/>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3E44D46-7531-6C51-BA32-EA7E01C547A4}"/>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996491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990BF97-3C62-99EF-1A91-014F2FFBBC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C9AF49-C396-7385-35B9-4BA979D17331}"/>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3B0CEB91-9867-7760-B168-BFB70A960E7A}"/>
              </a:ext>
            </a:extLst>
          </p:cNvPr>
          <p:cNvSpPr>
            <a:spLocks noGrp="1"/>
          </p:cNvSpPr>
          <p:nvPr>
            <p:ph type="subTitle" idx="1"/>
          </p:nvPr>
        </p:nvSpPr>
        <p:spPr>
          <a:xfrm>
            <a:off x="-1" y="-1"/>
            <a:ext cx="11125201" cy="6835139"/>
          </a:xfrm>
        </p:spPr>
        <p:txBody>
          <a:bodyPr>
            <a:normAutofit/>
          </a:bodyPr>
          <a:lstStyle/>
          <a:p>
            <a:pPr algn="l" fontAlgn="base">
              <a:lnSpc>
                <a:spcPct val="110000"/>
              </a:lnSpc>
              <a:spcBef>
                <a:spcPts val="400"/>
              </a:spcBef>
            </a:pPr>
            <a:r>
              <a:rPr lang="en-US" sz="2200" dirty="0">
                <a:solidFill>
                  <a:schemeClr val="bg1"/>
                </a:solidFill>
                <a:latin typeface="Goudy Old Style" panose="02020502050305020303" pitchFamily="18" charset="77"/>
              </a:rPr>
              <a:t>The question then arises, “What sort of evidence would prove the efficacy of prayer?” The thing we pray for may happen, but how can you ever know it was not going to happen anyway? Even if the thing were indisputably miraculous, it would not follow that the miracle had occurred because of </a:t>
            </a:r>
            <a:r>
              <a:rPr lang="en-US" sz="2200" dirty="0" err="1">
                <a:solidFill>
                  <a:schemeClr val="bg1"/>
                </a:solidFill>
                <a:latin typeface="Goudy Old Style" panose="02020502050305020303" pitchFamily="18" charset="77"/>
              </a:rPr>
              <a:t>yqur</a:t>
            </a:r>
            <a:r>
              <a:rPr lang="en-US" sz="2200" dirty="0">
                <a:solidFill>
                  <a:schemeClr val="bg1"/>
                </a:solidFill>
                <a:latin typeface="Goudy Old Style" panose="02020502050305020303" pitchFamily="18" charset="77"/>
              </a:rPr>
              <a:t> prayers. The answer surely is that a compulsive empirical proof such as we have in the sciences can never be attained.</a:t>
            </a:r>
          </a:p>
          <a:p>
            <a:pPr algn="l" fontAlgn="base">
              <a:lnSpc>
                <a:spcPct val="110000"/>
              </a:lnSpc>
              <a:spcBef>
                <a:spcPts val="400"/>
              </a:spcBef>
            </a:pPr>
            <a:r>
              <a:rPr lang="en-US" sz="2200" dirty="0">
                <a:solidFill>
                  <a:schemeClr val="bg1"/>
                </a:solidFill>
                <a:latin typeface="Goudy Old Style" panose="02020502050305020303" pitchFamily="18" charset="77"/>
              </a:rPr>
              <a:t>Some things are proved by the unbroken uniformity of our experiences. The law of gravitation is established by the fact that, in our experience, all bodies without exception obey it. Now even if all the things that people prayed for happened, which they do not, this would not prove what Christians mean by the efficacy of prayer. For prayer is request. The essence of request, as distinct from compulsion, is that it may or may not be granted.</a:t>
            </a:r>
          </a:p>
          <a:p>
            <a:pPr algn="l" fontAlgn="base">
              <a:lnSpc>
                <a:spcPct val="110000"/>
              </a:lnSpc>
              <a:spcBef>
                <a:spcPts val="400"/>
              </a:spcBef>
            </a:pPr>
            <a:r>
              <a:rPr lang="en-US" sz="2200" dirty="0">
                <a:solidFill>
                  <a:schemeClr val="bg1"/>
                </a:solidFill>
                <a:latin typeface="Goudy Old Style" panose="02020502050305020303" pitchFamily="18" charset="77"/>
              </a:rPr>
              <a:t>—C.S. Lewis, </a:t>
            </a:r>
            <a:r>
              <a:rPr lang="en-US" sz="2200" i="1" dirty="0">
                <a:solidFill>
                  <a:schemeClr val="bg1"/>
                </a:solidFill>
                <a:latin typeface="Goudy Old Style" panose="02020502050305020303" pitchFamily="18" charset="77"/>
              </a:rPr>
              <a:t>The World’s Last Night</a:t>
            </a:r>
          </a:p>
          <a:p>
            <a:pPr algn="l" fontAlgn="base">
              <a:lnSpc>
                <a:spcPct val="110000"/>
              </a:lnSpc>
              <a:spcBef>
                <a:spcPts val="400"/>
              </a:spcBef>
            </a:pPr>
            <a:r>
              <a:rPr lang="en-US" sz="2200" dirty="0">
                <a:solidFill>
                  <a:schemeClr val="bg1"/>
                </a:solidFill>
                <a:latin typeface="Goudy Old Style" panose="02020502050305020303" pitchFamily="18" charset="77"/>
              </a:rPr>
              <a:t>“To walk out of His will is to walk into nowhere.” --Lewis, </a:t>
            </a:r>
            <a:r>
              <a:rPr lang="en-US" sz="2200" i="1" dirty="0" err="1">
                <a:solidFill>
                  <a:schemeClr val="bg1"/>
                </a:solidFill>
                <a:latin typeface="Goudy Old Style" panose="02020502050305020303" pitchFamily="18" charset="77"/>
              </a:rPr>
              <a:t>Perelandra</a:t>
            </a:r>
            <a:endParaRPr lang="en-US" sz="2200" i="1" dirty="0">
              <a:solidFill>
                <a:schemeClr val="bg1"/>
              </a:solidFill>
              <a:latin typeface="Goudy Old Style" panose="02020502050305020303" pitchFamily="18" charset="77"/>
            </a:endParaRPr>
          </a:p>
          <a:p>
            <a:pPr algn="l" fontAlgn="base">
              <a:lnSpc>
                <a:spcPct val="110000"/>
              </a:lnSpc>
              <a:spcBef>
                <a:spcPts val="400"/>
              </a:spcBef>
            </a:pPr>
            <a:r>
              <a:rPr lang="en-US" sz="2200" dirty="0">
                <a:solidFill>
                  <a:schemeClr val="bg1"/>
                </a:solidFill>
                <a:latin typeface="Goudy Old Style" panose="02020502050305020303" pitchFamily="18" charset="77"/>
              </a:rPr>
              <a:t>“I don’t doubt that the Holy Spirit guides your decisions from within when you make them with the intention of pleasing God. The error wd. be to think that He speaks </a:t>
            </a:r>
            <a:r>
              <a:rPr lang="en-US" sz="2200" i="1" dirty="0">
                <a:solidFill>
                  <a:schemeClr val="bg1"/>
                </a:solidFill>
                <a:latin typeface="Goudy Old Style" panose="02020502050305020303" pitchFamily="18" charset="77"/>
              </a:rPr>
              <a:t>only</a:t>
            </a:r>
            <a:r>
              <a:rPr lang="en-US" sz="2200" dirty="0">
                <a:solidFill>
                  <a:schemeClr val="bg1"/>
                </a:solidFill>
                <a:latin typeface="Goudy Old Style" panose="02020502050305020303" pitchFamily="18" charset="77"/>
              </a:rPr>
              <a:t> within, whereas in reality  He  speaks also through Scripture, the Church, Christian friends, books, etc.”—Lewis, </a:t>
            </a:r>
            <a:r>
              <a:rPr lang="en-US" sz="2200" i="1" dirty="0">
                <a:solidFill>
                  <a:schemeClr val="bg1"/>
                </a:solidFill>
                <a:latin typeface="Goudy Old Style" panose="02020502050305020303" pitchFamily="18" charset="77"/>
              </a:rPr>
              <a:t>Collected Letters</a:t>
            </a:r>
            <a:endParaRPr lang="en-US" sz="22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188A1E0C-4224-405E-584C-5D3C7BEF0376}"/>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C4D37379-D75A-B66A-BCA3-1FFBE8D9D242}"/>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688605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32509A5-5328-78AA-8504-0F058E8A4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E4FA8C-0C9E-8C99-0427-34E4E0F4BCF7}"/>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45C2D616-572A-C003-1035-3FD2ED837B86}"/>
              </a:ext>
            </a:extLst>
          </p:cNvPr>
          <p:cNvSpPr>
            <a:spLocks noGrp="1"/>
          </p:cNvSpPr>
          <p:nvPr>
            <p:ph type="subTitle" idx="1"/>
          </p:nvPr>
        </p:nvSpPr>
        <p:spPr>
          <a:xfrm>
            <a:off x="-1" y="-1"/>
            <a:ext cx="11125201" cy="6835139"/>
          </a:xfrm>
        </p:spPr>
        <p:txBody>
          <a:bodyPr>
            <a:normAutofit/>
          </a:bodyPr>
          <a:lstStyle/>
          <a:p>
            <a:pPr algn="l"/>
            <a:r>
              <a:rPr lang="en-US" sz="2200" dirty="0">
                <a:solidFill>
                  <a:schemeClr val="bg1"/>
                </a:solidFill>
                <a:latin typeface="Goudy Old Style" panose="02020502050305020303" pitchFamily="18" charset="77"/>
              </a:rPr>
              <a:t>“God's will is determined by His wisdom which always perceives, and His goodness which always embraces the intrinsically good. </a:t>
            </a:r>
          </a:p>
          <a:p>
            <a:pPr algn="l"/>
            <a:r>
              <a:rPr lang="en-US" sz="2200" dirty="0">
                <a:solidFill>
                  <a:schemeClr val="bg1"/>
                </a:solidFill>
                <a:latin typeface="Goudy Old Style" panose="02020502050305020303" pitchFamily="18" charset="77"/>
              </a:rPr>
              <a:t>“But when we have said that God commands things only because they are good, we must add that one of the things intrinsically good is that rational creatures should freely surrender themselves to their Creator in obedience. </a:t>
            </a:r>
          </a:p>
          <a:p>
            <a:pPr algn="l"/>
            <a:r>
              <a:rPr lang="en-US" sz="2200" dirty="0">
                <a:solidFill>
                  <a:schemeClr val="bg1"/>
                </a:solidFill>
                <a:latin typeface="Goudy Old Style" panose="02020502050305020303" pitchFamily="18" charset="77"/>
              </a:rPr>
              <a:t>“The content of our obedience - the thing we are commanded to do -- will always be something intrinsically good, something we ought to do even if by an impossible supposition God had not commanded it. </a:t>
            </a:r>
          </a:p>
          <a:p>
            <a:pPr algn="l"/>
            <a:r>
              <a:rPr lang="en-US" sz="2200" dirty="0">
                <a:solidFill>
                  <a:schemeClr val="bg1"/>
                </a:solidFill>
                <a:latin typeface="Goudy Old Style" panose="02020502050305020303" pitchFamily="18" charset="77"/>
              </a:rPr>
              <a:t>“But in addition to the content, the mere obeying is also intrinsically good, for, in obeying, a rational creature consciously enacts its creaturely </a:t>
            </a:r>
            <a:r>
              <a:rPr lang="en-US" sz="2200" dirty="0" err="1">
                <a:solidFill>
                  <a:schemeClr val="bg1"/>
                </a:solidFill>
                <a:latin typeface="Goudy Old Style" panose="02020502050305020303" pitchFamily="18" charset="77"/>
              </a:rPr>
              <a:t>rôle</a:t>
            </a:r>
            <a:r>
              <a:rPr lang="en-US" sz="2200" dirty="0">
                <a:solidFill>
                  <a:schemeClr val="bg1"/>
                </a:solidFill>
                <a:latin typeface="Goudy Old Style" panose="02020502050305020303" pitchFamily="18" charset="77"/>
              </a:rPr>
              <a:t>, reverses the act by which we fell, treads Adam’s dance backward, and </a:t>
            </a:r>
            <a:r>
              <a:rPr lang="en-US" sz="2200">
                <a:solidFill>
                  <a:schemeClr val="bg1"/>
                </a:solidFill>
                <a:latin typeface="Goudy Old Style" panose="02020502050305020303" pitchFamily="18" charset="77"/>
              </a:rPr>
              <a:t>returns.”</a:t>
            </a:r>
            <a:endParaRPr lang="en-US" sz="2200" dirty="0">
              <a:solidFill>
                <a:schemeClr val="bg1"/>
              </a:solidFill>
              <a:latin typeface="Goudy Old Style" panose="02020502050305020303" pitchFamily="18" charset="77"/>
            </a:endParaRPr>
          </a:p>
          <a:p>
            <a:pPr algn="l"/>
            <a:r>
              <a:rPr lang="en-US" sz="2200" dirty="0">
                <a:solidFill>
                  <a:schemeClr val="bg1"/>
                </a:solidFill>
                <a:latin typeface="Goudy Old Style" panose="02020502050305020303" pitchFamily="18" charset="77"/>
              </a:rPr>
              <a:t>― </a:t>
            </a:r>
            <a:r>
              <a:rPr lang="en-US" sz="2200" b="1" dirty="0">
                <a:solidFill>
                  <a:schemeClr val="bg1"/>
                </a:solidFill>
                <a:latin typeface="Goudy Old Style" panose="02020502050305020303" pitchFamily="18" charset="77"/>
              </a:rPr>
              <a:t>C.S. Lewis, </a:t>
            </a:r>
            <a:r>
              <a:rPr lang="en-US" sz="2200" b="1" i="1" dirty="0">
                <a:solidFill>
                  <a:schemeClr val="bg1"/>
                </a:solidFill>
                <a:latin typeface="Goudy Old Style" panose="02020502050305020303" pitchFamily="18" charset="77"/>
              </a:rPr>
              <a:t>The Problem of Pain</a:t>
            </a:r>
          </a:p>
        </p:txBody>
      </p:sp>
      <p:sp>
        <p:nvSpPr>
          <p:cNvPr id="6" name="Rectangle 2">
            <a:extLst>
              <a:ext uri="{FF2B5EF4-FFF2-40B4-BE49-F238E27FC236}">
                <a16:creationId xmlns:a16="http://schemas.microsoft.com/office/drawing/2014/main" id="{157C13FC-48DE-CFCA-12A2-CF5FB0198527}"/>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64C71F36-383D-5311-AE13-F98D4E8F2B63}"/>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014599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6A19CAC-6B8A-BA37-834C-6D4DE8E7A4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7FBA36-B091-5607-3027-95EE31CA7DE4}"/>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2A6CE269-4513-ACE3-A912-2A5A970D334D}"/>
              </a:ext>
            </a:extLst>
          </p:cNvPr>
          <p:cNvSpPr>
            <a:spLocks noGrp="1"/>
          </p:cNvSpPr>
          <p:nvPr>
            <p:ph type="subTitle" idx="1"/>
          </p:nvPr>
        </p:nvSpPr>
        <p:spPr>
          <a:xfrm>
            <a:off x="-1" y="-1"/>
            <a:ext cx="11125201" cy="6835139"/>
          </a:xfrm>
        </p:spPr>
        <p:txBody>
          <a:bodyPr>
            <a:normAutofit/>
          </a:bodyPr>
          <a:lstStyle/>
          <a:p>
            <a:r>
              <a:rPr lang="en-US" sz="2200" b="1" dirty="0">
                <a:solidFill>
                  <a:schemeClr val="bg1"/>
                </a:solidFill>
                <a:latin typeface="Goudy Old Style" panose="02020502050305020303" pitchFamily="18" charset="77"/>
              </a:rPr>
              <a:t>IF THOU BUT SUFFER GOD TO GUIDE THEE</a:t>
            </a:r>
          </a:p>
          <a:p>
            <a:r>
              <a:rPr lang="en-US" sz="2200" dirty="0">
                <a:solidFill>
                  <a:schemeClr val="bg1"/>
                </a:solidFill>
                <a:latin typeface="Goudy Old Style" panose="02020502050305020303" pitchFamily="18" charset="77"/>
              </a:rPr>
              <a:t>If thou but suffer God to guide thee,</a:t>
            </a:r>
            <a:br>
              <a:rPr lang="en-US" sz="2200" dirty="0">
                <a:solidFill>
                  <a:schemeClr val="bg1"/>
                </a:solidFill>
                <a:latin typeface="Goudy Old Style" panose="02020502050305020303" pitchFamily="18" charset="77"/>
              </a:rPr>
            </a:br>
            <a:r>
              <a:rPr lang="en-US" sz="2200" dirty="0">
                <a:solidFill>
                  <a:schemeClr val="bg1"/>
                </a:solidFill>
                <a:latin typeface="Goudy Old Style" panose="02020502050305020303" pitchFamily="18" charset="77"/>
              </a:rPr>
              <a:t>And hope in him through all thy ways,</a:t>
            </a:r>
            <a:br>
              <a:rPr lang="en-US" sz="2200" dirty="0">
                <a:solidFill>
                  <a:schemeClr val="bg1"/>
                </a:solidFill>
                <a:latin typeface="Goudy Old Style" panose="02020502050305020303" pitchFamily="18" charset="77"/>
              </a:rPr>
            </a:br>
            <a:r>
              <a:rPr lang="en-US" sz="2200" dirty="0">
                <a:solidFill>
                  <a:schemeClr val="bg1"/>
                </a:solidFill>
                <a:latin typeface="Goudy Old Style" panose="02020502050305020303" pitchFamily="18" charset="77"/>
              </a:rPr>
              <a:t>He'll give thee strength, whatever betide thee,</a:t>
            </a:r>
            <a:br>
              <a:rPr lang="en-US" sz="2200" dirty="0">
                <a:solidFill>
                  <a:schemeClr val="bg1"/>
                </a:solidFill>
                <a:latin typeface="Goudy Old Style" panose="02020502050305020303" pitchFamily="18" charset="77"/>
              </a:rPr>
            </a:br>
            <a:r>
              <a:rPr lang="en-US" sz="2200" dirty="0">
                <a:solidFill>
                  <a:schemeClr val="bg1"/>
                </a:solidFill>
                <a:latin typeface="Goudy Old Style" panose="02020502050305020303" pitchFamily="18" charset="77"/>
              </a:rPr>
              <a:t>And bear thee through the evil days:</a:t>
            </a:r>
            <a:br>
              <a:rPr lang="en-US" sz="2200" dirty="0">
                <a:solidFill>
                  <a:schemeClr val="bg1"/>
                </a:solidFill>
                <a:latin typeface="Goudy Old Style" panose="02020502050305020303" pitchFamily="18" charset="77"/>
              </a:rPr>
            </a:br>
            <a:r>
              <a:rPr lang="en-US" sz="2200" dirty="0">
                <a:solidFill>
                  <a:schemeClr val="bg1"/>
                </a:solidFill>
                <a:latin typeface="Goudy Old Style" panose="02020502050305020303" pitchFamily="18" charset="77"/>
              </a:rPr>
              <a:t>Who trusts in God's unchanging love</a:t>
            </a:r>
            <a:br>
              <a:rPr lang="en-US" sz="2200" dirty="0">
                <a:solidFill>
                  <a:schemeClr val="bg1"/>
                </a:solidFill>
                <a:latin typeface="Goudy Old Style" panose="02020502050305020303" pitchFamily="18" charset="77"/>
              </a:rPr>
            </a:br>
            <a:r>
              <a:rPr lang="en-US" sz="2200" dirty="0">
                <a:solidFill>
                  <a:schemeClr val="bg1"/>
                </a:solidFill>
                <a:latin typeface="Goudy Old Style" panose="02020502050305020303" pitchFamily="18" charset="77"/>
              </a:rPr>
              <a:t>Builds on the rock that naught can move.</a:t>
            </a:r>
          </a:p>
          <a:p>
            <a:r>
              <a:rPr lang="en-US" sz="2200" dirty="0">
                <a:solidFill>
                  <a:schemeClr val="bg1"/>
                </a:solidFill>
                <a:latin typeface="Goudy Old Style" panose="02020502050305020303" pitchFamily="18" charset="77"/>
              </a:rPr>
              <a:t>Only be still, and wait his leisure</a:t>
            </a:r>
            <a:br>
              <a:rPr lang="en-US" sz="2200" dirty="0">
                <a:solidFill>
                  <a:schemeClr val="bg1"/>
                </a:solidFill>
                <a:latin typeface="Goudy Old Style" panose="02020502050305020303" pitchFamily="18" charset="77"/>
              </a:rPr>
            </a:br>
            <a:r>
              <a:rPr lang="en-US" sz="2200" dirty="0">
                <a:solidFill>
                  <a:schemeClr val="bg1"/>
                </a:solidFill>
                <a:latin typeface="Goudy Old Style" panose="02020502050305020303" pitchFamily="18" charset="77"/>
              </a:rPr>
              <a:t>In cheerful hope, with heart content</a:t>
            </a:r>
            <a:br>
              <a:rPr lang="en-US" sz="2200" dirty="0">
                <a:solidFill>
                  <a:schemeClr val="bg1"/>
                </a:solidFill>
                <a:latin typeface="Goudy Old Style" panose="02020502050305020303" pitchFamily="18" charset="77"/>
              </a:rPr>
            </a:br>
            <a:r>
              <a:rPr lang="en-US" sz="2200" dirty="0">
                <a:solidFill>
                  <a:schemeClr val="bg1"/>
                </a:solidFill>
                <a:latin typeface="Goudy Old Style" panose="02020502050305020303" pitchFamily="18" charset="77"/>
              </a:rPr>
              <a:t>To take whate'er thy Father's pleasure</a:t>
            </a:r>
            <a:br>
              <a:rPr lang="en-US" sz="2200" dirty="0">
                <a:solidFill>
                  <a:schemeClr val="bg1"/>
                </a:solidFill>
                <a:latin typeface="Goudy Old Style" panose="02020502050305020303" pitchFamily="18" charset="77"/>
              </a:rPr>
            </a:br>
            <a:r>
              <a:rPr lang="en-US" sz="2200" dirty="0">
                <a:solidFill>
                  <a:schemeClr val="bg1"/>
                </a:solidFill>
                <a:latin typeface="Goudy Old Style" panose="02020502050305020303" pitchFamily="18" charset="77"/>
              </a:rPr>
              <a:t>And all-discerning love hath sent;</a:t>
            </a:r>
            <a:br>
              <a:rPr lang="en-US" sz="2200" dirty="0">
                <a:solidFill>
                  <a:schemeClr val="bg1"/>
                </a:solidFill>
                <a:latin typeface="Goudy Old Style" panose="02020502050305020303" pitchFamily="18" charset="77"/>
              </a:rPr>
            </a:br>
            <a:r>
              <a:rPr lang="en-US" sz="2200" dirty="0">
                <a:solidFill>
                  <a:schemeClr val="bg1"/>
                </a:solidFill>
                <a:latin typeface="Goudy Old Style" panose="02020502050305020303" pitchFamily="18" charset="77"/>
              </a:rPr>
              <a:t>Nor doubt our inmost wants are known</a:t>
            </a:r>
            <a:br>
              <a:rPr lang="en-US" sz="2200" dirty="0">
                <a:solidFill>
                  <a:schemeClr val="bg1"/>
                </a:solidFill>
                <a:latin typeface="Goudy Old Style" panose="02020502050305020303" pitchFamily="18" charset="77"/>
              </a:rPr>
            </a:br>
            <a:r>
              <a:rPr lang="en-US" sz="2200" dirty="0">
                <a:solidFill>
                  <a:schemeClr val="bg1"/>
                </a:solidFill>
                <a:latin typeface="Goudy Old Style" panose="02020502050305020303" pitchFamily="18" charset="77"/>
              </a:rPr>
              <a:t>To him who chose us for his own. </a:t>
            </a:r>
          </a:p>
          <a:p>
            <a:r>
              <a:rPr lang="en-US" sz="2200" dirty="0">
                <a:solidFill>
                  <a:schemeClr val="bg1"/>
                </a:solidFill>
                <a:latin typeface="Goudy Old Style" panose="02020502050305020303" pitchFamily="18" charset="77"/>
              </a:rPr>
              <a:t>Sing, pray, and keep his ways unswerving,</a:t>
            </a:r>
            <a:br>
              <a:rPr lang="en-US" sz="2200" dirty="0">
                <a:solidFill>
                  <a:schemeClr val="bg1"/>
                </a:solidFill>
                <a:latin typeface="Goudy Old Style" panose="02020502050305020303" pitchFamily="18" charset="77"/>
              </a:rPr>
            </a:br>
            <a:r>
              <a:rPr lang="en-US" sz="2200" dirty="0">
                <a:solidFill>
                  <a:schemeClr val="bg1"/>
                </a:solidFill>
                <a:latin typeface="Goudy Old Style" panose="02020502050305020303" pitchFamily="18" charset="77"/>
              </a:rPr>
              <a:t>So do thine own part faithfully,</a:t>
            </a:r>
            <a:br>
              <a:rPr lang="en-US" sz="2200" dirty="0">
                <a:solidFill>
                  <a:schemeClr val="bg1"/>
                </a:solidFill>
                <a:latin typeface="Goudy Old Style" panose="02020502050305020303" pitchFamily="18" charset="77"/>
              </a:rPr>
            </a:br>
            <a:r>
              <a:rPr lang="en-US" sz="2200" dirty="0">
                <a:solidFill>
                  <a:schemeClr val="bg1"/>
                </a:solidFill>
                <a:latin typeface="Goudy Old Style" panose="02020502050305020303" pitchFamily="18" charset="77"/>
              </a:rPr>
              <a:t>And trust his word, though undeserving,</a:t>
            </a:r>
            <a:br>
              <a:rPr lang="en-US" sz="2200" dirty="0">
                <a:solidFill>
                  <a:schemeClr val="bg1"/>
                </a:solidFill>
                <a:latin typeface="Goudy Old Style" panose="02020502050305020303" pitchFamily="18" charset="77"/>
              </a:rPr>
            </a:br>
            <a:r>
              <a:rPr lang="en-US" sz="2200" dirty="0">
                <a:solidFill>
                  <a:schemeClr val="bg1"/>
                </a:solidFill>
                <a:latin typeface="Goudy Old Style" panose="02020502050305020303" pitchFamily="18" charset="77"/>
              </a:rPr>
              <a:t>Thou yet shalt find it true for thee;</a:t>
            </a:r>
            <a:br>
              <a:rPr lang="en-US" sz="2200" dirty="0">
                <a:solidFill>
                  <a:schemeClr val="bg1"/>
                </a:solidFill>
                <a:latin typeface="Goudy Old Style" panose="02020502050305020303" pitchFamily="18" charset="77"/>
              </a:rPr>
            </a:br>
            <a:r>
              <a:rPr lang="en-US" sz="2200" dirty="0">
                <a:solidFill>
                  <a:schemeClr val="bg1"/>
                </a:solidFill>
                <a:latin typeface="Goudy Old Style" panose="02020502050305020303" pitchFamily="18" charset="77"/>
              </a:rPr>
              <a:t>God never yet forsook at need</a:t>
            </a:r>
            <a:br>
              <a:rPr lang="en-US" sz="2200" dirty="0">
                <a:solidFill>
                  <a:schemeClr val="bg1"/>
                </a:solidFill>
                <a:latin typeface="Goudy Old Style" panose="02020502050305020303" pitchFamily="18" charset="77"/>
              </a:rPr>
            </a:br>
            <a:r>
              <a:rPr lang="en-US" sz="2200" dirty="0">
                <a:solidFill>
                  <a:schemeClr val="bg1"/>
                </a:solidFill>
                <a:latin typeface="Goudy Old Style" panose="02020502050305020303" pitchFamily="18" charset="77"/>
              </a:rPr>
              <a:t>The soul that trusted him indeed.</a:t>
            </a:r>
          </a:p>
          <a:p>
            <a:r>
              <a:rPr lang="en-US" sz="1800" i="1" dirty="0">
                <a:solidFill>
                  <a:schemeClr val="bg1"/>
                </a:solidFill>
                <a:latin typeface="Goudy Old Style" panose="02020502050305020303" pitchFamily="18" charset="77"/>
              </a:rPr>
              <a:t>Georg Neumark, 1652</a:t>
            </a:r>
          </a:p>
        </p:txBody>
      </p:sp>
      <p:sp>
        <p:nvSpPr>
          <p:cNvPr id="6" name="Rectangle 2">
            <a:extLst>
              <a:ext uri="{FF2B5EF4-FFF2-40B4-BE49-F238E27FC236}">
                <a16:creationId xmlns:a16="http://schemas.microsoft.com/office/drawing/2014/main" id="{C1C8F039-42EB-5FC3-D5D7-6115ED300AC7}"/>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3493ACB5-3276-0CA9-9270-FE0D5AA86082}"/>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68991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E45494B-32E8-1739-F5CA-09603FF46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F1635-70D0-8AA4-F9B7-3346581739F6}"/>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69CFAA72-701D-31FC-4A35-7A0C50A86765}"/>
              </a:ext>
            </a:extLst>
          </p:cNvPr>
          <p:cNvSpPr>
            <a:spLocks noGrp="1"/>
          </p:cNvSpPr>
          <p:nvPr>
            <p:ph type="subTitle" idx="1"/>
          </p:nvPr>
        </p:nvSpPr>
        <p:spPr>
          <a:xfrm>
            <a:off x="0" y="-1"/>
            <a:ext cx="10537371" cy="6835139"/>
          </a:xfrm>
        </p:spPr>
        <p:txBody>
          <a:bodyPr>
            <a:normAutofit/>
          </a:bodyPr>
          <a:lstStyle/>
          <a:p>
            <a:br>
              <a:rPr lang="en-US" sz="5500" b="1" dirty="0">
                <a:solidFill>
                  <a:schemeClr val="bg1"/>
                </a:solidFill>
                <a:latin typeface="Goudy Old Style" panose="02020502050305020303" pitchFamily="18" charset="77"/>
                <a:ea typeface="Goudy Old Style" charset="0"/>
                <a:cs typeface="Goudy Old Style" charset="0"/>
              </a:rPr>
            </a:br>
            <a:r>
              <a:rPr lang="en-US" b="0" i="0" dirty="0">
                <a:solidFill>
                  <a:schemeClr val="bg1"/>
                </a:solidFill>
                <a:effectLst/>
                <a:latin typeface="Goudy Old Style" panose="02020502050305020303" pitchFamily="18" charset="77"/>
              </a:rPr>
              <a:t>For you were once darkness, but now you are light in the Lord.                                           Live as children of light (for the fruit of the light consists in all goodness, righteousness, and truth), and find out what pleases the Lord. </a:t>
            </a:r>
            <a:r>
              <a:rPr lang="en-US" b="1" baseline="30000" dirty="0">
                <a:solidFill>
                  <a:schemeClr val="bg1"/>
                </a:solidFill>
                <a:latin typeface="Goudy Old Style" panose="02020502050305020303" pitchFamily="18" charset="77"/>
              </a:rPr>
              <a:t>                       </a:t>
            </a:r>
          </a:p>
          <a:p>
            <a:r>
              <a:rPr lang="en-US" b="0" i="0" dirty="0">
                <a:solidFill>
                  <a:schemeClr val="bg1"/>
                </a:solidFill>
                <a:effectLst/>
                <a:latin typeface="Goudy Old Style" panose="02020502050305020303" pitchFamily="18" charset="77"/>
              </a:rPr>
              <a:t>Have nothing to do with the fruitless deeds of darkness, but rather expose them.       It is shameful even to mention what the disobedient do in secret. But everything exposed by the light becomes visible—and everything that is illuminated becomes a light. This is why it is said: “Wake up, sleeper,</a:t>
            </a:r>
            <a:r>
              <a:rPr lang="en-US" dirty="0">
                <a:solidFill>
                  <a:schemeClr val="bg1"/>
                </a:solidFill>
                <a:latin typeface="Goudy Old Style" panose="02020502050305020303" pitchFamily="18" charset="77"/>
              </a:rPr>
              <a:t> </a:t>
            </a:r>
            <a:r>
              <a:rPr lang="en-US" b="0" i="0" dirty="0">
                <a:solidFill>
                  <a:schemeClr val="bg1"/>
                </a:solidFill>
                <a:effectLst/>
                <a:latin typeface="Goudy Old Style" panose="02020502050305020303" pitchFamily="18" charset="77"/>
              </a:rPr>
              <a:t>rise from the dead,                                and Christ will shine on you.” Be very careful, then, how you live—                          not as unwise but as wise, making the most of every opportu</a:t>
            </a:r>
            <a:r>
              <a:rPr lang="en-US" dirty="0">
                <a:solidFill>
                  <a:schemeClr val="bg1"/>
                </a:solidFill>
                <a:latin typeface="Goudy Old Style" panose="02020502050305020303" pitchFamily="18" charset="77"/>
              </a:rPr>
              <a:t>nity                       </a:t>
            </a:r>
            <a:r>
              <a:rPr lang="en-US" b="0" i="0" dirty="0">
                <a:solidFill>
                  <a:schemeClr val="bg1"/>
                </a:solidFill>
                <a:effectLst/>
                <a:latin typeface="Goudy Old Style" panose="02020502050305020303" pitchFamily="18" charset="77"/>
              </a:rPr>
              <a:t>because the days are evil.</a:t>
            </a:r>
          </a:p>
          <a:p>
            <a:endParaRPr lang="en-US" dirty="0">
              <a:solidFill>
                <a:schemeClr val="bg1"/>
              </a:solidFill>
              <a:latin typeface="Goudy Old Style" panose="02020502050305020303" pitchFamily="18" charset="77"/>
            </a:endParaRPr>
          </a:p>
          <a:p>
            <a:r>
              <a:rPr lang="en-US" b="0" i="1" dirty="0">
                <a:solidFill>
                  <a:schemeClr val="bg1"/>
                </a:solidFill>
                <a:effectLst/>
                <a:latin typeface="Goudy Old Style" panose="02020502050305020303" pitchFamily="18" charset="77"/>
              </a:rPr>
              <a:t>Ephesians 5:8-15</a:t>
            </a:r>
          </a:p>
          <a:p>
            <a:pPr algn="l"/>
            <a:endParaRPr lang="en-US" sz="5500" b="1" dirty="0">
              <a:solidFill>
                <a:schemeClr val="bg1"/>
              </a:solidFill>
              <a:latin typeface="Goudy Old Style" panose="02020502050305020303" pitchFamily="18" charset="77"/>
              <a:ea typeface="Goudy Old Style" charset="0"/>
              <a:cs typeface="Goudy Old Style" charset="0"/>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00E5A533-89DC-9D1C-80D5-31E25EF874DA}"/>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FDEE6A1C-E373-324E-FDC0-4E10606FA2C6}"/>
              </a:ext>
            </a:extLst>
          </p:cNvPr>
          <p:cNvPicPr>
            <a:picLocks noChangeAspect="1"/>
          </p:cNvPicPr>
          <p:nvPr/>
        </p:nvPicPr>
        <p:blipFill>
          <a:blip r:embed="rId2"/>
          <a:stretch>
            <a:fillRect/>
          </a:stretch>
        </p:blipFill>
        <p:spPr>
          <a:xfrm>
            <a:off x="10537371" y="1524000"/>
            <a:ext cx="1654628" cy="2827868"/>
          </a:xfrm>
          <a:prstGeom prst="rect">
            <a:avLst/>
          </a:prstGeom>
        </p:spPr>
      </p:pic>
    </p:spTree>
    <p:extLst>
      <p:ext uri="{BB962C8B-B14F-4D97-AF65-F5344CB8AC3E}">
        <p14:creationId xmlns:p14="http://schemas.microsoft.com/office/powerpoint/2010/main" val="235187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6159065-B085-E96F-3C67-FBFBA15FC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3BB7C-2214-B872-123B-35F435115AB2}"/>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10203CEE-C8FE-F348-6C51-ADE69915C70E}"/>
              </a:ext>
            </a:extLst>
          </p:cNvPr>
          <p:cNvSpPr>
            <a:spLocks noGrp="1"/>
          </p:cNvSpPr>
          <p:nvPr>
            <p:ph type="subTitle" idx="1"/>
          </p:nvPr>
        </p:nvSpPr>
        <p:spPr>
          <a:xfrm>
            <a:off x="0" y="-1"/>
            <a:ext cx="10537371" cy="6835139"/>
          </a:xfrm>
        </p:spPr>
        <p:txBody>
          <a:bodyPr>
            <a:normAutofit fontScale="77500" lnSpcReduction="20000"/>
          </a:bodyPr>
          <a:lstStyle/>
          <a:p>
            <a:pPr algn="l"/>
            <a:endParaRPr lang="en-US" sz="800" b="1" dirty="0">
              <a:solidFill>
                <a:schemeClr val="bg1"/>
              </a:solidFill>
              <a:latin typeface="Goudy Old Style" charset="0"/>
              <a:ea typeface="Goudy Old Style" charset="0"/>
              <a:cs typeface="Goudy Old Style" charset="0"/>
            </a:endParaRPr>
          </a:p>
          <a:p>
            <a:pPr algn="l"/>
            <a:r>
              <a:rPr lang="en-US" sz="2600" b="1" dirty="0">
                <a:solidFill>
                  <a:schemeClr val="bg1"/>
                </a:solidFill>
                <a:latin typeface="Goudy Old Style" charset="0"/>
                <a:ea typeface="Goudy Old Style" charset="0"/>
                <a:cs typeface="Goudy Old Style" charset="0"/>
              </a:rPr>
              <a:t>Why Narnia matters SO much today</a:t>
            </a:r>
            <a:br>
              <a:rPr lang="en-US" sz="2600" b="1" dirty="0">
                <a:solidFill>
                  <a:schemeClr val="bg1"/>
                </a:solidFill>
                <a:latin typeface="Goudy Old Style" charset="0"/>
                <a:ea typeface="Goudy Old Style" charset="0"/>
                <a:cs typeface="Goudy Old Style" charset="0"/>
              </a:rPr>
            </a:br>
            <a:r>
              <a:rPr lang="en-US" sz="2600" b="1" dirty="0">
                <a:solidFill>
                  <a:schemeClr val="bg1"/>
                </a:solidFill>
                <a:latin typeface="Goudy Old Style" charset="0"/>
                <a:ea typeface="Goudy Old Style" charset="0"/>
                <a:cs typeface="Goudy Old Style" charset="0"/>
              </a:rPr>
              <a:t>Aggressively secular narrative pervading our culture—how to counter? </a:t>
            </a:r>
          </a:p>
          <a:p>
            <a:pPr algn="l"/>
            <a:r>
              <a:rPr lang="en-US" sz="2600" b="1" dirty="0">
                <a:solidFill>
                  <a:schemeClr val="bg1"/>
                </a:solidFill>
                <a:latin typeface="Goudy Old Style" charset="0"/>
                <a:ea typeface="Goudy Old Style" charset="0"/>
                <a:cs typeface="Goudy Old Style" charset="0"/>
              </a:rPr>
              <a:t>Which Story Can We Trust? Either</a:t>
            </a:r>
          </a:p>
          <a:p>
            <a:pPr marL="457200" indent="-457200" algn="l">
              <a:buAutoNum type="arabicPeriod"/>
            </a:pPr>
            <a:r>
              <a:rPr lang="en-US" sz="2200" i="1" dirty="0">
                <a:solidFill>
                  <a:schemeClr val="bg1"/>
                </a:solidFill>
                <a:latin typeface="Goudy Old Style" charset="0"/>
                <a:ea typeface="Goudy Old Style" charset="0"/>
                <a:cs typeface="Goudy Old Style" charset="0"/>
              </a:rPr>
              <a:t>We are here by accident, meaningless products of a random process. We create our own identity and can only invent meaning and purpose in life and do our best to stay alive—even though there is no point to life.</a:t>
            </a:r>
            <a:r>
              <a:rPr lang="en-US" sz="2200" dirty="0">
                <a:solidFill>
                  <a:schemeClr val="bg1"/>
                </a:solidFill>
                <a:latin typeface="Goudy Old Style" charset="0"/>
                <a:ea typeface="Goudy Old Style" charset="0"/>
                <a:cs typeface="Goudy Old Style" charset="0"/>
              </a:rPr>
              <a:t> Sartre, Dawkins, Nietzsche, most schools</a:t>
            </a:r>
            <a:br>
              <a:rPr lang="en-US" sz="2200" i="1" dirty="0">
                <a:solidFill>
                  <a:schemeClr val="bg1"/>
                </a:solidFill>
                <a:latin typeface="Goudy Old Style" charset="0"/>
                <a:ea typeface="Goudy Old Style" charset="0"/>
                <a:cs typeface="Goudy Old Style" charset="0"/>
              </a:rPr>
            </a:br>
            <a:r>
              <a:rPr lang="en-US" sz="2200" i="1"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OR</a:t>
            </a:r>
          </a:p>
          <a:p>
            <a:pPr marL="457200" indent="-457200" algn="l">
              <a:buAutoNum type="arabicPeriod"/>
            </a:pPr>
            <a:r>
              <a:rPr lang="en-US" sz="2200" i="1" dirty="0">
                <a:solidFill>
                  <a:schemeClr val="bg1"/>
                </a:solidFill>
                <a:latin typeface="Goudy Old Style" charset="0"/>
                <a:ea typeface="Goudy Old Style" charset="0"/>
                <a:cs typeface="Goudy Old Style" charset="0"/>
              </a:rPr>
              <a:t>We are precious creatures made by and in the image of a loving God, who has created us for something special that we are asked to do. We have the privilege of being able to do good and experience purpose as we live by faith in Christ in His Kingdom. </a:t>
            </a:r>
            <a:r>
              <a:rPr lang="en-US" sz="2200" dirty="0">
                <a:solidFill>
                  <a:schemeClr val="bg1"/>
                </a:solidFill>
                <a:latin typeface="Goudy Old Style" charset="0"/>
                <a:ea typeface="Goudy Old Style" charset="0"/>
                <a:cs typeface="Goudy Old Style" charset="0"/>
              </a:rPr>
              <a:t>The witness of Scripture, the Church, and the saints</a:t>
            </a:r>
            <a:endParaRPr lang="en-US" sz="2200" i="1" dirty="0">
              <a:solidFill>
                <a:schemeClr val="bg1"/>
              </a:solidFill>
              <a:latin typeface="Goudy Old Style" charset="0"/>
              <a:ea typeface="Goudy Old Style" charset="0"/>
              <a:cs typeface="Goudy Old Style" charset="0"/>
            </a:endParaRPr>
          </a:p>
          <a:p>
            <a:pPr algn="l"/>
            <a:r>
              <a:rPr lang="en-US" sz="2600" dirty="0">
                <a:solidFill>
                  <a:schemeClr val="bg1"/>
                </a:solidFill>
                <a:latin typeface="Goudy Old Style" charset="0"/>
                <a:ea typeface="Goudy Old Style" charset="0"/>
                <a:cs typeface="Goudy Old Style" charset="0"/>
              </a:rPr>
              <a:t>These two stories are </a:t>
            </a:r>
            <a:r>
              <a:rPr lang="en-US" sz="2600" b="1" dirty="0">
                <a:solidFill>
                  <a:schemeClr val="bg1"/>
                </a:solidFill>
                <a:latin typeface="Goudy Old Style" charset="0"/>
                <a:ea typeface="Goudy Old Style" charset="0"/>
                <a:cs typeface="Goudy Old Style" charset="0"/>
              </a:rPr>
              <a:t>totally incompatible</a:t>
            </a:r>
            <a:r>
              <a:rPr lang="en-US" sz="2600" dirty="0">
                <a:solidFill>
                  <a:schemeClr val="bg1"/>
                </a:solidFill>
                <a:latin typeface="Goudy Old Style" charset="0"/>
                <a:ea typeface="Goudy Old Style" charset="0"/>
                <a:cs typeface="Goudy Old Style" charset="0"/>
              </a:rPr>
              <a:t>. They can’t both be right: cognitive dissonance. So which do we trust? Other stories, like the </a:t>
            </a:r>
            <a:r>
              <a:rPr lang="en-US" sz="2600" i="1" dirty="0">
                <a:solidFill>
                  <a:schemeClr val="bg1"/>
                </a:solidFill>
                <a:latin typeface="Goudy Old Style" charset="0"/>
                <a:ea typeface="Goudy Old Style" charset="0"/>
                <a:cs typeface="Goudy Old Style" charset="0"/>
              </a:rPr>
              <a:t>Chronicles of Narnia</a:t>
            </a:r>
            <a:r>
              <a:rPr lang="en-US" sz="2600" dirty="0">
                <a:solidFill>
                  <a:schemeClr val="bg1"/>
                </a:solidFill>
                <a:latin typeface="Goudy Old Style" charset="0"/>
                <a:ea typeface="Goudy Old Style" charset="0"/>
                <a:cs typeface="Goudy Old Style" charset="0"/>
              </a:rPr>
              <a:t>, can help us here by highlighting dissonance or by creating a narrative we want to inhabit. So which do we trust? Is </a:t>
            </a:r>
            <a:r>
              <a:rPr lang="en-US" sz="2600" dirty="0" err="1">
                <a:solidFill>
                  <a:schemeClr val="bg1"/>
                </a:solidFill>
                <a:latin typeface="Goudy Old Style" charset="0"/>
                <a:ea typeface="Goudy Old Style" charset="0"/>
                <a:cs typeface="Goudy Old Style" charset="0"/>
              </a:rPr>
              <a:t>Jadis</a:t>
            </a:r>
            <a:r>
              <a:rPr lang="en-US" sz="2600" dirty="0">
                <a:solidFill>
                  <a:schemeClr val="bg1"/>
                </a:solidFill>
                <a:latin typeface="Goudy Old Style" charset="0"/>
                <a:ea typeface="Goudy Old Style" charset="0"/>
                <a:cs typeface="Goudy Old Style" charset="0"/>
              </a:rPr>
              <a:t> </a:t>
            </a:r>
            <a:r>
              <a:rPr lang="en-US" sz="2600" i="1" dirty="0">
                <a:solidFill>
                  <a:schemeClr val="bg1"/>
                </a:solidFill>
                <a:latin typeface="Goudy Old Style" charset="0"/>
                <a:ea typeface="Goudy Old Style" charset="0"/>
                <a:cs typeface="Goudy Old Style" charset="0"/>
              </a:rPr>
              <a:t>really</a:t>
            </a:r>
            <a:r>
              <a:rPr lang="en-US" sz="2600" dirty="0">
                <a:solidFill>
                  <a:schemeClr val="bg1"/>
                </a:solidFill>
                <a:latin typeface="Goudy Old Style" charset="0"/>
                <a:ea typeface="Goudy Old Style" charset="0"/>
                <a:cs typeface="Goudy Old Style" charset="0"/>
              </a:rPr>
              <a:t> the Queen of the realm of Narnia? OR Is she the White Witch, a usurper in Narnia, which is </a:t>
            </a:r>
            <a:r>
              <a:rPr lang="en-US" sz="2600" i="1" dirty="0">
                <a:solidFill>
                  <a:schemeClr val="bg1"/>
                </a:solidFill>
                <a:latin typeface="Goudy Old Style" charset="0"/>
                <a:ea typeface="Goudy Old Style" charset="0"/>
                <a:cs typeface="Goudy Old Style" charset="0"/>
              </a:rPr>
              <a:t>really</a:t>
            </a:r>
            <a:r>
              <a:rPr lang="en-US" sz="2600" dirty="0">
                <a:solidFill>
                  <a:schemeClr val="bg1"/>
                </a:solidFill>
                <a:latin typeface="Goudy Old Style" charset="0"/>
                <a:ea typeface="Goudy Old Style" charset="0"/>
                <a:cs typeface="Goudy Old Style" charset="0"/>
              </a:rPr>
              <a:t> the realm of the mysterious great and noble lion, Aslan?</a:t>
            </a:r>
            <a:br>
              <a:rPr lang="en-US" sz="2600" dirty="0">
                <a:solidFill>
                  <a:schemeClr val="bg1"/>
                </a:solidFill>
                <a:latin typeface="Goudy Old Style" charset="0"/>
                <a:ea typeface="Goudy Old Style" charset="0"/>
                <a:cs typeface="Goudy Old Style" charset="0"/>
              </a:rPr>
            </a:br>
            <a:br>
              <a:rPr lang="en-US" dirty="0">
                <a:solidFill>
                  <a:schemeClr val="bg1"/>
                </a:solidFill>
                <a:latin typeface="Goudy Old Style" charset="0"/>
                <a:ea typeface="Goudy Old Style" charset="0"/>
                <a:cs typeface="Goudy Old Style" charset="0"/>
              </a:rPr>
            </a:br>
            <a:r>
              <a:rPr lang="en-US" sz="2600" dirty="0">
                <a:solidFill>
                  <a:schemeClr val="bg1"/>
                </a:solidFill>
                <a:latin typeface="Goudy Old Style" charset="0"/>
                <a:ea typeface="Goudy Old Style" charset="0"/>
                <a:cs typeface="Goudy Old Style" charset="0"/>
              </a:rPr>
              <a:t>Gradually, one story about Narnia emerges as supremely plausible, as each individual story turns out to be part of this greater narrative. This grand narrative of interlocking stories makes sense of the riddles the children see and experience and reveals the character of each narrative. </a:t>
            </a:r>
            <a:r>
              <a:rPr lang="en-US" sz="2800" i="1" dirty="0">
                <a:solidFill>
                  <a:schemeClr val="bg1"/>
                </a:solidFill>
                <a:latin typeface="Goudy Old Style" charset="0"/>
                <a:ea typeface="Goudy Old Style" charset="0"/>
                <a:cs typeface="Goudy Old Style" charset="0"/>
              </a:rPr>
              <a:t>These stories teach that Biblical truth and the wisdom of the world cannot both be True---we need to learn to think critically because we are surrounded by falsehood.</a:t>
            </a:r>
            <a:endParaRPr lang="en-US" sz="2600" dirty="0">
              <a:solidFill>
                <a:schemeClr val="bg1"/>
              </a:solidFill>
              <a:latin typeface="Goudy Old Style" charset="0"/>
              <a:ea typeface="Goudy Old Style" charset="0"/>
              <a:cs typeface="Goudy Old Style" charset="0"/>
            </a:endParaRPr>
          </a:p>
          <a:p>
            <a:pPr algn="l"/>
            <a:r>
              <a:rPr lang="en-US" sz="2600" dirty="0">
                <a:solidFill>
                  <a:schemeClr val="bg1"/>
                </a:solidFill>
                <a:latin typeface="Goudy Old Style" charset="0"/>
                <a:ea typeface="Goudy Old Style" charset="0"/>
                <a:cs typeface="Goudy Old Style" charset="0"/>
              </a:rPr>
              <a:t>We each have our unique story. But our own story needs to be brought  into connection with a grand narrative, a big story which gives our story a new importance and significance. Why? Because we realize that our story is framed by something greater which gives us value and purpose. Lewis’s remarkable achievement in Narnia is to allow his readers to </a:t>
            </a:r>
            <a:r>
              <a:rPr lang="en-US" sz="2600" b="1" dirty="0">
                <a:solidFill>
                  <a:schemeClr val="bg1"/>
                </a:solidFill>
                <a:latin typeface="Goudy Old Style" charset="0"/>
                <a:ea typeface="Goudy Old Style" charset="0"/>
                <a:cs typeface="Goudy Old Style" charset="0"/>
              </a:rPr>
              <a:t>inhabit this big story, </a:t>
            </a:r>
            <a:r>
              <a:rPr lang="en-US" sz="2600" dirty="0">
                <a:solidFill>
                  <a:schemeClr val="bg1"/>
                </a:solidFill>
                <a:latin typeface="Goudy Old Style" charset="0"/>
                <a:ea typeface="Goudy Old Style" charset="0"/>
                <a:cs typeface="Goudy Old Style" charset="0"/>
              </a:rPr>
              <a:t>to get inside it and feel what it is like to be part of it.</a:t>
            </a:r>
            <a:r>
              <a:rPr lang="en-US" sz="2600" dirty="0">
                <a:solidFill>
                  <a:schemeClr val="bg1"/>
                </a:solidFill>
              </a:rPr>
              <a:t> --</a:t>
            </a:r>
            <a:r>
              <a:rPr lang="en-US" sz="2600" i="1" dirty="0">
                <a:solidFill>
                  <a:schemeClr val="bg1"/>
                </a:solidFill>
                <a:latin typeface="Goudy Old Style" charset="0"/>
                <a:ea typeface="Goudy Old Style" charset="0"/>
                <a:cs typeface="Goudy Old Style" charset="0"/>
              </a:rPr>
              <a:t>Rev. Dr. Alister McGrath, Holder of the Andreas </a:t>
            </a:r>
            <a:r>
              <a:rPr lang="en-US" sz="2600" i="1" dirty="0" err="1">
                <a:solidFill>
                  <a:schemeClr val="bg1"/>
                </a:solidFill>
                <a:latin typeface="Goudy Old Style" charset="0"/>
                <a:ea typeface="Goudy Old Style" charset="0"/>
                <a:cs typeface="Goudy Old Style" charset="0"/>
              </a:rPr>
              <a:t>Idreos</a:t>
            </a:r>
            <a:r>
              <a:rPr lang="en-US" sz="2600" i="1" dirty="0">
                <a:solidFill>
                  <a:schemeClr val="bg1"/>
                </a:solidFill>
                <a:latin typeface="Goudy Old Style" charset="0"/>
                <a:ea typeface="Goudy Old Style" charset="0"/>
                <a:cs typeface="Goudy Old Style" charset="0"/>
              </a:rPr>
              <a:t> Chair in Science and Religion, Oxford University (Ph.D. in Molecular Biophysics, Doctor of Divinity in Theology, and Ph.D. in Intellectual History, at Oxford)</a:t>
            </a:r>
          </a:p>
        </p:txBody>
      </p:sp>
      <p:sp>
        <p:nvSpPr>
          <p:cNvPr id="6" name="Rectangle 2">
            <a:extLst>
              <a:ext uri="{FF2B5EF4-FFF2-40B4-BE49-F238E27FC236}">
                <a16:creationId xmlns:a16="http://schemas.microsoft.com/office/drawing/2014/main" id="{F75E2D2C-FFE9-404D-857A-00C3871C1AD3}"/>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181F6C5-C3F9-EB2C-6BDC-063C1F839B03}"/>
              </a:ext>
            </a:extLst>
          </p:cNvPr>
          <p:cNvPicPr>
            <a:picLocks noChangeAspect="1"/>
          </p:cNvPicPr>
          <p:nvPr/>
        </p:nvPicPr>
        <p:blipFill>
          <a:blip r:embed="rId2"/>
          <a:stretch>
            <a:fillRect/>
          </a:stretch>
        </p:blipFill>
        <p:spPr>
          <a:xfrm>
            <a:off x="10537371" y="2116667"/>
            <a:ext cx="1654628" cy="2642369"/>
          </a:xfrm>
          <a:prstGeom prst="rect">
            <a:avLst/>
          </a:prstGeom>
        </p:spPr>
      </p:pic>
    </p:spTree>
    <p:extLst>
      <p:ext uri="{BB962C8B-B14F-4D97-AF65-F5344CB8AC3E}">
        <p14:creationId xmlns:p14="http://schemas.microsoft.com/office/powerpoint/2010/main" val="67201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0F4BBD0-9B57-9704-A81B-C3BA7F975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97285-B9B8-F29A-7F6B-303D6D79E494}"/>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9C7974FD-33E6-E790-49BE-09F7F1773159}"/>
              </a:ext>
            </a:extLst>
          </p:cNvPr>
          <p:cNvSpPr>
            <a:spLocks noGrp="1"/>
          </p:cNvSpPr>
          <p:nvPr>
            <p:ph type="subTitle" idx="1"/>
          </p:nvPr>
        </p:nvSpPr>
        <p:spPr>
          <a:xfrm>
            <a:off x="0" y="-1"/>
            <a:ext cx="10537371" cy="6835139"/>
          </a:xfrm>
        </p:spPr>
        <p:txBody>
          <a:bodyPr>
            <a:normAutofit/>
          </a:bodyPr>
          <a:lstStyle/>
          <a:p>
            <a:pPr algn="l"/>
            <a:r>
              <a:rPr lang="en-US" sz="3600" b="1" dirty="0">
                <a:latin typeface="Goudy Old Style" panose="02020502050305020303" pitchFamily="18" charset="77"/>
              </a:rPr>
              <a:t>“The shaping of our loves, desires, and imagination thus happens primarily </a:t>
            </a:r>
          </a:p>
          <a:p>
            <a:pPr>
              <a:lnSpc>
                <a:spcPct val="100000"/>
              </a:lnSpc>
              <a:spcBef>
                <a:spcPts val="0"/>
              </a:spcBef>
            </a:pPr>
            <a:endParaRPr lang="en-US" sz="2800" b="1" dirty="0">
              <a:solidFill>
                <a:schemeClr val="bg1"/>
              </a:solidFill>
              <a:latin typeface="Goudy Old Style" panose="02020502050305020303" pitchFamily="18" charset="77"/>
            </a:endParaRPr>
          </a:p>
          <a:p>
            <a:pPr>
              <a:lnSpc>
                <a:spcPct val="100000"/>
              </a:lnSpc>
              <a:spcBef>
                <a:spcPts val="0"/>
              </a:spcBef>
            </a:pPr>
            <a:endParaRPr lang="en-US" sz="2800" b="1" dirty="0">
              <a:solidFill>
                <a:schemeClr val="bg1"/>
              </a:solidFill>
              <a:latin typeface="Goudy Old Style" panose="02020502050305020303" pitchFamily="18" charset="77"/>
            </a:endParaRPr>
          </a:p>
          <a:p>
            <a:pPr>
              <a:lnSpc>
                <a:spcPct val="100000"/>
              </a:lnSpc>
              <a:spcBef>
                <a:spcPts val="0"/>
              </a:spcBef>
            </a:pPr>
            <a:r>
              <a:rPr lang="en-US" sz="2800" b="1" dirty="0">
                <a:solidFill>
                  <a:schemeClr val="bg1"/>
                </a:solidFill>
                <a:latin typeface="Goudy Old Style" panose="02020502050305020303" pitchFamily="18" charset="77"/>
              </a:rPr>
              <a:t>The Narnia stories are deeply grounded in the Biblical story and         its four major scenes of Creation, Fall, Redemption, and New Creation. The White Witch, Miraz, and other evil characters in the Narnia stories are all engaged in the evil enchantment of encouraging a </a:t>
            </a:r>
          </a:p>
          <a:p>
            <a:pPr>
              <a:lnSpc>
                <a:spcPct val="100000"/>
              </a:lnSpc>
              <a:spcBef>
                <a:spcPts val="0"/>
              </a:spcBef>
            </a:pPr>
            <a:r>
              <a:rPr lang="en-US" sz="2800" b="1" u="sng" dirty="0">
                <a:solidFill>
                  <a:schemeClr val="bg1"/>
                </a:solidFill>
                <a:latin typeface="Goudy Old Style" panose="02020502050305020303" pitchFamily="18" charset="77"/>
              </a:rPr>
              <a:t>Disciplined Forgetting </a:t>
            </a:r>
            <a:r>
              <a:rPr lang="en-US" sz="2800" b="1" dirty="0">
                <a:solidFill>
                  <a:schemeClr val="bg1"/>
                </a:solidFill>
                <a:latin typeface="Goudy Old Style" panose="02020502050305020303" pitchFamily="18" charset="77"/>
              </a:rPr>
              <a:t>of Aslan, his Story, and the Deep Magic. </a:t>
            </a:r>
          </a:p>
          <a:p>
            <a:pPr algn="l">
              <a:lnSpc>
                <a:spcPct val="100000"/>
              </a:lnSpc>
              <a:spcBef>
                <a:spcPts val="0"/>
              </a:spcBef>
            </a:pPr>
            <a:endParaRPr lang="en-US" sz="3600" b="1" i="1" dirty="0">
              <a:solidFill>
                <a:schemeClr val="bg1"/>
              </a:solidFill>
              <a:latin typeface="Goudy Old Style" panose="02020502050305020303" pitchFamily="18" charset="77"/>
            </a:endParaRPr>
          </a:p>
          <a:p>
            <a:pPr algn="l">
              <a:lnSpc>
                <a:spcPct val="110000"/>
              </a:lnSpc>
            </a:pPr>
            <a:endParaRPr lang="en-US" sz="3500" i="1" dirty="0">
              <a:solidFill>
                <a:schemeClr val="bg1"/>
              </a:solidFill>
              <a:latin typeface="Goudy Old Style" panose="02020502050305020303" pitchFamily="18" charset="77"/>
              <a:ea typeface="Goudy Old Style" charset="0"/>
              <a:cs typeface="Goudy Old Style" charset="0"/>
            </a:endParaRPr>
          </a:p>
        </p:txBody>
      </p:sp>
      <p:sp>
        <p:nvSpPr>
          <p:cNvPr id="6" name="Rectangle 2">
            <a:extLst>
              <a:ext uri="{FF2B5EF4-FFF2-40B4-BE49-F238E27FC236}">
                <a16:creationId xmlns:a16="http://schemas.microsoft.com/office/drawing/2014/main" id="{A6758855-577D-0A18-4DE8-65A5D8ABFF7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866BEF7A-BE8A-BD71-F9AC-922F824D6E2A}"/>
              </a:ext>
            </a:extLst>
          </p:cNvPr>
          <p:cNvPicPr>
            <a:picLocks noChangeAspect="1"/>
          </p:cNvPicPr>
          <p:nvPr/>
        </p:nvPicPr>
        <p:blipFill>
          <a:blip r:embed="rId2"/>
          <a:stretch>
            <a:fillRect/>
          </a:stretch>
        </p:blipFill>
        <p:spPr>
          <a:xfrm>
            <a:off x="10537371" y="2082800"/>
            <a:ext cx="1654628" cy="2676236"/>
          </a:xfrm>
          <a:prstGeom prst="rect">
            <a:avLst/>
          </a:prstGeom>
        </p:spPr>
      </p:pic>
    </p:spTree>
    <p:extLst>
      <p:ext uri="{BB962C8B-B14F-4D97-AF65-F5344CB8AC3E}">
        <p14:creationId xmlns:p14="http://schemas.microsoft.com/office/powerpoint/2010/main" val="1980113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2E691AD-9242-E2CB-B796-75F74D42F0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D730B-1359-2561-FDAD-93A31C191E2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5BEC9F28-F5DA-C1EC-B85F-AEB9044B9F91}"/>
              </a:ext>
            </a:extLst>
          </p:cNvPr>
          <p:cNvSpPr>
            <a:spLocks noGrp="1"/>
          </p:cNvSpPr>
          <p:nvPr>
            <p:ph type="subTitle" idx="1"/>
          </p:nvPr>
        </p:nvSpPr>
        <p:spPr>
          <a:xfrm>
            <a:off x="0" y="-1"/>
            <a:ext cx="10537371" cy="6835139"/>
          </a:xfrm>
        </p:spPr>
        <p:txBody>
          <a:bodyPr>
            <a:normAutofit fontScale="62500" lnSpcReduction="20000"/>
          </a:bodyPr>
          <a:lstStyle/>
          <a:p>
            <a:pPr algn="l"/>
            <a:endParaRPr lang="en-US" sz="800" b="1" dirty="0">
              <a:solidFill>
                <a:schemeClr val="bg1"/>
              </a:solidFill>
              <a:latin typeface="Goudy Old Style" charset="0"/>
              <a:ea typeface="Goudy Old Style" charset="0"/>
              <a:cs typeface="Goudy Old Style" charset="0"/>
            </a:endParaRPr>
          </a:p>
          <a:p>
            <a:pPr algn="l"/>
            <a:r>
              <a:rPr lang="en-US" sz="3500" b="1" dirty="0">
                <a:solidFill>
                  <a:schemeClr val="bg1"/>
                </a:solidFill>
                <a:latin typeface="Goudy Old Style" charset="0"/>
                <a:ea typeface="Goudy Old Style" charset="0"/>
                <a:cs typeface="Goudy Old Style" charset="0"/>
              </a:rPr>
              <a:t>Why Prince Caspian is especially relevant today </a:t>
            </a:r>
          </a:p>
          <a:p>
            <a:pPr algn="l">
              <a:lnSpc>
                <a:spcPct val="110000"/>
              </a:lnSpc>
            </a:pPr>
            <a:r>
              <a:rPr lang="en-US" sz="3500" b="0" i="0" dirty="0">
                <a:solidFill>
                  <a:schemeClr val="bg1"/>
                </a:solidFill>
                <a:effectLst/>
                <a:latin typeface="Goudy Old Style" panose="02020502050305020303" pitchFamily="18" charset="77"/>
              </a:rPr>
              <a:t>Imagine living in a land </a:t>
            </a:r>
          </a:p>
          <a:p>
            <a:pPr algn="l">
              <a:lnSpc>
                <a:spcPct val="110000"/>
              </a:lnSpc>
            </a:pPr>
            <a:r>
              <a:rPr lang="en-US" sz="3500" b="0" i="0" dirty="0">
                <a:solidFill>
                  <a:schemeClr val="bg1"/>
                </a:solidFill>
                <a:effectLst/>
                <a:latin typeface="Goudy Old Style" panose="02020502050305020303" pitchFamily="18" charset="77"/>
              </a:rPr>
              <a:t>--that had forgotten its history and substituted a revisionist narrative that said all evidences of the Divine were foolish myths, </a:t>
            </a:r>
          </a:p>
          <a:p>
            <a:pPr algn="l">
              <a:lnSpc>
                <a:spcPct val="110000"/>
              </a:lnSpc>
            </a:pPr>
            <a:r>
              <a:rPr lang="en-US" sz="3500" b="0" i="0" dirty="0">
                <a:solidFill>
                  <a:schemeClr val="bg1"/>
                </a:solidFill>
                <a:effectLst/>
                <a:latin typeface="Goudy Old Style" panose="02020502050305020303" pitchFamily="18" charset="77"/>
              </a:rPr>
              <a:t>--where individuals struggled to practice their faith while being surrounded by a sea of doubters and skeptics, </a:t>
            </a:r>
          </a:p>
          <a:p>
            <a:pPr algn="l">
              <a:lnSpc>
                <a:spcPct val="110000"/>
              </a:lnSpc>
            </a:pPr>
            <a:r>
              <a:rPr lang="en-US" sz="3500" b="0" i="0" dirty="0">
                <a:solidFill>
                  <a:schemeClr val="bg1"/>
                </a:solidFill>
                <a:effectLst/>
                <a:latin typeface="Goudy Old Style" panose="02020502050305020303" pitchFamily="18" charset="77"/>
              </a:rPr>
              <a:t>--where Evil seemed poised to triumph over Good, and</a:t>
            </a:r>
          </a:p>
          <a:p>
            <a:pPr algn="l">
              <a:lnSpc>
                <a:spcPct val="110000"/>
              </a:lnSpc>
            </a:pPr>
            <a:r>
              <a:rPr lang="en-US" sz="3500" dirty="0">
                <a:solidFill>
                  <a:schemeClr val="bg1"/>
                </a:solidFill>
                <a:latin typeface="Goudy Old Style" panose="02020502050305020303" pitchFamily="18" charset="77"/>
              </a:rPr>
              <a:t>--</a:t>
            </a:r>
            <a:r>
              <a:rPr lang="en-US" sz="3500" b="0" i="0" dirty="0">
                <a:solidFill>
                  <a:schemeClr val="bg1"/>
                </a:solidFill>
                <a:effectLst/>
                <a:latin typeface="Goudy Old Style" panose="02020502050305020303" pitchFamily="18" charset="77"/>
              </a:rPr>
              <a:t> where even the strongest believers wondered sometimes whether they had been abandoned. </a:t>
            </a:r>
          </a:p>
          <a:p>
            <a:pPr algn="l">
              <a:lnSpc>
                <a:spcPct val="110000"/>
              </a:lnSpc>
              <a:spcAft>
                <a:spcPts val="300"/>
              </a:spcAft>
            </a:pPr>
            <a:br>
              <a:rPr lang="en-US" sz="3500" b="0" i="0" dirty="0">
                <a:solidFill>
                  <a:schemeClr val="bg1"/>
                </a:solidFill>
                <a:effectLst/>
                <a:latin typeface="Goudy Old Style" panose="02020502050305020303" pitchFamily="18" charset="77"/>
              </a:rPr>
            </a:br>
            <a:r>
              <a:rPr lang="en-US" sz="3500" b="0" i="0" dirty="0">
                <a:solidFill>
                  <a:schemeClr val="bg1"/>
                </a:solidFill>
                <a:effectLst/>
                <a:latin typeface="Goudy Old Style" panose="02020502050305020303" pitchFamily="18" charset="77"/>
              </a:rPr>
              <a:t>Welcome to the world of </a:t>
            </a:r>
            <a:r>
              <a:rPr lang="en-US" sz="3500" b="0" i="1" dirty="0">
                <a:solidFill>
                  <a:schemeClr val="bg1"/>
                </a:solidFill>
                <a:effectLst/>
                <a:latin typeface="Goudy Old Style" panose="02020502050305020303" pitchFamily="18" charset="77"/>
              </a:rPr>
              <a:t>Prince Caspian</a:t>
            </a:r>
            <a:r>
              <a:rPr lang="en-US" sz="3500" b="0" i="0" dirty="0">
                <a:solidFill>
                  <a:schemeClr val="bg1"/>
                </a:solidFill>
                <a:effectLst/>
                <a:latin typeface="Goudy Old Style" panose="02020502050305020303" pitchFamily="18" charset="77"/>
              </a:rPr>
              <a:t>, the next book of the Chronicles of Narnia after </a:t>
            </a:r>
            <a:r>
              <a:rPr lang="en-US" sz="3500" b="0" i="1" dirty="0">
                <a:solidFill>
                  <a:schemeClr val="bg1"/>
                </a:solidFill>
                <a:effectLst/>
                <a:latin typeface="Goudy Old Style" panose="02020502050305020303" pitchFamily="18" charset="77"/>
              </a:rPr>
              <a:t>The Lion, the Witch, and the Wardrobe</a:t>
            </a:r>
            <a:r>
              <a:rPr lang="en-US" sz="3500" b="0" i="0" dirty="0">
                <a:solidFill>
                  <a:schemeClr val="bg1"/>
                </a:solidFill>
                <a:effectLst/>
                <a:latin typeface="Goudy Old Style" panose="02020502050305020303" pitchFamily="18" charset="77"/>
              </a:rPr>
              <a:t>. C.S. Lewis wrote that this book concerns the “restoration of the true religion after a corruption.</a:t>
            </a:r>
          </a:p>
          <a:p>
            <a:pPr algn="l">
              <a:lnSpc>
                <a:spcPct val="110000"/>
              </a:lnSpc>
            </a:pPr>
            <a:r>
              <a:rPr lang="en-US" sz="3500" b="0" i="0" dirty="0">
                <a:solidFill>
                  <a:schemeClr val="bg1"/>
                </a:solidFill>
                <a:effectLst/>
                <a:latin typeface="Goudy Old Style" panose="02020502050305020303" pitchFamily="18" charset="77"/>
              </a:rPr>
              <a:t>We will be examining such themes as </a:t>
            </a:r>
          </a:p>
          <a:p>
            <a:pPr algn="l">
              <a:lnSpc>
                <a:spcPct val="110000"/>
              </a:lnSpc>
            </a:pPr>
            <a:r>
              <a:rPr lang="en-US" sz="3500" b="0" i="0" dirty="0">
                <a:solidFill>
                  <a:schemeClr val="bg1"/>
                </a:solidFill>
                <a:effectLst/>
                <a:latin typeface="Goudy Old Style" panose="02020502050305020303" pitchFamily="18" charset="77"/>
              </a:rPr>
              <a:t>   --how disbelief and doubt creep into our lives, </a:t>
            </a:r>
          </a:p>
          <a:p>
            <a:pPr algn="l">
              <a:lnSpc>
                <a:spcPct val="110000"/>
              </a:lnSpc>
            </a:pPr>
            <a:r>
              <a:rPr lang="en-US" sz="3500" b="0" i="0" dirty="0">
                <a:solidFill>
                  <a:schemeClr val="bg1"/>
                </a:solidFill>
                <a:effectLst/>
                <a:latin typeface="Goudy Old Style" panose="02020502050305020303" pitchFamily="18" charset="77"/>
              </a:rPr>
              <a:t>   --the effects of living under the wrong framework of reality, </a:t>
            </a:r>
          </a:p>
          <a:p>
            <a:pPr algn="l">
              <a:lnSpc>
                <a:spcPct val="110000"/>
              </a:lnSpc>
            </a:pPr>
            <a:r>
              <a:rPr lang="en-US" sz="3500" b="0" i="0" dirty="0">
                <a:solidFill>
                  <a:schemeClr val="bg1"/>
                </a:solidFill>
                <a:effectLst/>
                <a:latin typeface="Goudy Old Style" panose="02020502050305020303" pitchFamily="18" charset="77"/>
              </a:rPr>
              <a:t>   --the importance of cultivating virtue and courage, and </a:t>
            </a:r>
          </a:p>
          <a:p>
            <a:pPr algn="l">
              <a:lnSpc>
                <a:spcPct val="110000"/>
              </a:lnSpc>
            </a:pPr>
            <a:r>
              <a:rPr lang="en-US" sz="3500" b="0" i="0" dirty="0">
                <a:solidFill>
                  <a:schemeClr val="bg1"/>
                </a:solidFill>
                <a:effectLst/>
                <a:latin typeface="Goudy Old Style" panose="02020502050305020303" pitchFamily="18" charset="77"/>
              </a:rPr>
              <a:t>   --the priority of seeking the Kingdom of God with our whole heart.</a:t>
            </a:r>
          </a:p>
          <a:p>
            <a:pPr algn="l">
              <a:lnSpc>
                <a:spcPct val="110000"/>
              </a:lnSpc>
            </a:pPr>
            <a:endParaRPr lang="en-US" sz="3500" i="1" dirty="0">
              <a:solidFill>
                <a:schemeClr val="bg1"/>
              </a:solidFill>
              <a:latin typeface="Goudy Old Style" panose="02020502050305020303" pitchFamily="18" charset="77"/>
              <a:ea typeface="Goudy Old Style" charset="0"/>
              <a:cs typeface="Goudy Old Style" charset="0"/>
            </a:endParaRPr>
          </a:p>
        </p:txBody>
      </p:sp>
      <p:sp>
        <p:nvSpPr>
          <p:cNvPr id="6" name="Rectangle 2">
            <a:extLst>
              <a:ext uri="{FF2B5EF4-FFF2-40B4-BE49-F238E27FC236}">
                <a16:creationId xmlns:a16="http://schemas.microsoft.com/office/drawing/2014/main" id="{03BF0CD5-E8B5-F968-C831-062D9A2C4652}"/>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A22BF40-F05E-8928-87C7-796FF3A4B1FF}"/>
              </a:ext>
            </a:extLst>
          </p:cNvPr>
          <p:cNvPicPr>
            <a:picLocks noChangeAspect="1"/>
          </p:cNvPicPr>
          <p:nvPr/>
        </p:nvPicPr>
        <p:blipFill>
          <a:blip r:embed="rId2"/>
          <a:stretch>
            <a:fillRect/>
          </a:stretch>
        </p:blipFill>
        <p:spPr>
          <a:xfrm>
            <a:off x="10537371" y="2082800"/>
            <a:ext cx="1654628" cy="2676236"/>
          </a:xfrm>
          <a:prstGeom prst="rect">
            <a:avLst/>
          </a:prstGeom>
        </p:spPr>
      </p:pic>
    </p:spTree>
    <p:extLst>
      <p:ext uri="{BB962C8B-B14F-4D97-AF65-F5344CB8AC3E}">
        <p14:creationId xmlns:p14="http://schemas.microsoft.com/office/powerpoint/2010/main" val="113877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F4C4E68-4644-FA92-0FE0-8F68B813BF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98135C-B04D-FC02-E4A0-29D1C8DE2669}"/>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8C110942-D1DE-540A-5815-21C1AFC07FA2}"/>
              </a:ext>
            </a:extLst>
          </p:cNvPr>
          <p:cNvSpPr>
            <a:spLocks noGrp="1"/>
          </p:cNvSpPr>
          <p:nvPr>
            <p:ph type="subTitle" idx="1"/>
          </p:nvPr>
        </p:nvSpPr>
        <p:spPr>
          <a:xfrm>
            <a:off x="-1" y="-1"/>
            <a:ext cx="11185452" cy="6835139"/>
          </a:xfrm>
        </p:spPr>
        <p:txBody>
          <a:bodyPr>
            <a:normAutofit/>
          </a:bodyPr>
          <a:lstStyle/>
          <a:p>
            <a:pPr algn="l"/>
            <a:r>
              <a:rPr lang="en-US" sz="2200" b="1" dirty="0">
                <a:solidFill>
                  <a:schemeClr val="bg1"/>
                </a:solidFill>
                <a:latin typeface="Goudy Old Style" panose="02020502050305020303" pitchFamily="18" charset="77"/>
              </a:rPr>
              <a:t>Chapter 8: “How They Left the Island”                                                                                           </a:t>
            </a:r>
            <a:r>
              <a:rPr lang="en-US" sz="2200" i="1" dirty="0">
                <a:solidFill>
                  <a:schemeClr val="bg1"/>
                </a:solidFill>
                <a:latin typeface="Goudy Old Style" panose="02020502050305020303" pitchFamily="18" charset="77"/>
              </a:rPr>
              <a:t>(Firing the imagination—What are ‘They”? Why are they leaving and where are they going?)</a:t>
            </a:r>
          </a:p>
          <a:p>
            <a:pPr algn="l"/>
            <a:r>
              <a:rPr lang="en-US" sz="2200" dirty="0">
                <a:solidFill>
                  <a:schemeClr val="bg1"/>
                </a:solidFill>
                <a:latin typeface="Goudy Old Style" panose="02020502050305020303" pitchFamily="18" charset="77"/>
              </a:rPr>
              <a:t>The scene shifts back to </a:t>
            </a:r>
            <a:r>
              <a:rPr lang="en-US" sz="2200" dirty="0" err="1">
                <a:solidFill>
                  <a:schemeClr val="bg1"/>
                </a:solidFill>
                <a:latin typeface="Goudy Old Style" panose="02020502050305020303" pitchFamily="18" charset="77"/>
              </a:rPr>
              <a:t>Cair</a:t>
            </a:r>
            <a:r>
              <a:rPr lang="en-US" sz="2200" dirty="0">
                <a:solidFill>
                  <a:schemeClr val="bg1"/>
                </a:solidFill>
                <a:latin typeface="Goudy Old Style" panose="02020502050305020303" pitchFamily="18" charset="77"/>
              </a:rPr>
              <a:t> Paravel, where Trumpkin is explaining how he was sent there by King Caspian to be ready when be blew Queen Susan’s horn, which he describes as the most incredible sound</a:t>
            </a:r>
          </a:p>
          <a:p>
            <a:pPr algn="l"/>
            <a:r>
              <a:rPr lang="en-US" sz="2200" dirty="0">
                <a:solidFill>
                  <a:schemeClr val="bg1"/>
                </a:solidFill>
                <a:latin typeface="Goudy Old Style" panose="02020502050305020303" pitchFamily="18" charset="77"/>
              </a:rPr>
              <a:t>The children realize they were drawn into Narnia from the train station right at the moment the horn was blown</a:t>
            </a:r>
          </a:p>
          <a:p>
            <a:pPr algn="l"/>
            <a:r>
              <a:rPr lang="en-US" sz="2200" dirty="0">
                <a:solidFill>
                  <a:schemeClr val="bg1"/>
                </a:solidFill>
                <a:latin typeface="Goudy Old Style" panose="02020502050305020303" pitchFamily="18" charset="77"/>
              </a:rPr>
              <a:t>Trumpkin is condescending, saying he will be sorry to report no help has come, but the children soon show him their prowess in battle skills, Lucy heals his wound with her cordial, and he is won over to believe in them</a:t>
            </a:r>
          </a:p>
          <a:p>
            <a:pPr algn="l"/>
            <a:r>
              <a:rPr lang="en-US" sz="2200" dirty="0">
                <a:solidFill>
                  <a:schemeClr val="bg1"/>
                </a:solidFill>
                <a:latin typeface="Goudy Old Style" panose="02020502050305020303" pitchFamily="18" charset="77"/>
              </a:rPr>
              <a:t>They depart to join Caspian, going by boat and remembering their grand voyages of old</a:t>
            </a:r>
          </a:p>
          <a:p>
            <a:pPr algn="l"/>
            <a:r>
              <a:rPr lang="en-US" sz="2200" dirty="0">
                <a:solidFill>
                  <a:schemeClr val="bg1"/>
                </a:solidFill>
                <a:latin typeface="Goudy Old Style" panose="02020502050305020303" pitchFamily="18" charset="77"/>
              </a:rPr>
              <a:t>THEMES</a:t>
            </a:r>
          </a:p>
          <a:p>
            <a:pPr algn="l"/>
            <a:r>
              <a:rPr lang="en-US" sz="2200" dirty="0">
                <a:solidFill>
                  <a:schemeClr val="bg1"/>
                </a:solidFill>
                <a:latin typeface="Goudy Old Style" panose="02020502050305020303" pitchFamily="18" charset="77"/>
              </a:rPr>
              <a:t>The work of God’s Kingdom is perfect in timing and can bring disparate stories together in miraculous ways</a:t>
            </a:r>
          </a:p>
          <a:p>
            <a:pPr algn="l"/>
            <a:r>
              <a:rPr lang="en-US" sz="2200" dirty="0">
                <a:solidFill>
                  <a:schemeClr val="bg1"/>
                </a:solidFill>
                <a:latin typeface="Goudy Old Style" panose="02020502050305020303" pitchFamily="18" charset="77"/>
              </a:rPr>
              <a:t>Prayer may be answered in unexpected ways, and help may come in ways we do not expect and do not at first recognize</a:t>
            </a:r>
          </a:p>
          <a:p>
            <a:pPr algn="l"/>
            <a:r>
              <a:rPr lang="en-US" sz="2200" dirty="0">
                <a:solidFill>
                  <a:schemeClr val="bg1"/>
                </a:solidFill>
                <a:latin typeface="Goudy Old Style" panose="02020502050305020303" pitchFamily="18" charset="77"/>
              </a:rPr>
              <a:t>When you are in the wrong, it is best to admit it, apologize, and seek reconciliation</a:t>
            </a:r>
          </a:p>
          <a:p>
            <a:pPr algn="l"/>
            <a:r>
              <a:rPr lang="en-US" sz="2200" dirty="0">
                <a:solidFill>
                  <a:schemeClr val="bg1"/>
                </a:solidFill>
                <a:latin typeface="Goudy Old Style" panose="02020502050305020303" pitchFamily="18" charset="77"/>
              </a:rPr>
              <a:t>Remembering can bring Joy and build fellowship</a:t>
            </a:r>
          </a:p>
        </p:txBody>
      </p:sp>
      <p:sp>
        <p:nvSpPr>
          <p:cNvPr id="6" name="Rectangle 2">
            <a:extLst>
              <a:ext uri="{FF2B5EF4-FFF2-40B4-BE49-F238E27FC236}">
                <a16:creationId xmlns:a16="http://schemas.microsoft.com/office/drawing/2014/main" id="{CDF2ABD1-CAF8-54D5-DE1A-051E086FD890}"/>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CD228618-6AC5-69E4-3D49-DF3C31222436}"/>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117891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8BD6BB-9B1A-AA99-303E-C23B3DA0C2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FAB5D-C58E-6985-6D5E-F3EB428B79C6}"/>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BE761F36-EC90-DC0F-81C1-56A79CCFD4D3}"/>
              </a:ext>
            </a:extLst>
          </p:cNvPr>
          <p:cNvSpPr>
            <a:spLocks noGrp="1"/>
          </p:cNvSpPr>
          <p:nvPr>
            <p:ph type="subTitle" idx="1"/>
          </p:nvPr>
        </p:nvSpPr>
        <p:spPr>
          <a:xfrm>
            <a:off x="-1" y="-1"/>
            <a:ext cx="11185452" cy="6835139"/>
          </a:xfrm>
        </p:spPr>
        <p:txBody>
          <a:bodyPr>
            <a:normAutofit/>
          </a:bodyPr>
          <a:lstStyle/>
          <a:p>
            <a:pPr algn="l"/>
            <a:endParaRPr lang="en-US" sz="2200" b="1" dirty="0">
              <a:solidFill>
                <a:schemeClr val="bg1"/>
              </a:solidFill>
              <a:latin typeface="Goudy Old Style" panose="02020502050305020303" pitchFamily="18" charset="77"/>
            </a:endParaRPr>
          </a:p>
          <a:p>
            <a:pPr algn="l"/>
            <a:r>
              <a:rPr lang="en-US" sz="2200" b="1" dirty="0">
                <a:solidFill>
                  <a:schemeClr val="bg1"/>
                </a:solidFill>
                <a:latin typeface="Goudy Old Style" panose="02020502050305020303" pitchFamily="18" charset="77"/>
              </a:rPr>
              <a:t>Chapter 9: “What Lucy Saw”                                                                                                     </a:t>
            </a:r>
            <a:endParaRPr lang="en-US" sz="2200" i="1" dirty="0">
              <a:solidFill>
                <a:schemeClr val="bg1"/>
              </a:solidFill>
              <a:latin typeface="Goudy Old Style" panose="02020502050305020303" pitchFamily="18" charset="77"/>
            </a:endParaRPr>
          </a:p>
          <a:p>
            <a:pPr algn="l"/>
            <a:r>
              <a:rPr lang="en-US" sz="2200" dirty="0">
                <a:solidFill>
                  <a:schemeClr val="bg1"/>
                </a:solidFill>
                <a:latin typeface="Goudy Old Style" panose="02020502050305020303" pitchFamily="18" charset="77"/>
              </a:rPr>
              <a:t>After a long day of rowing, the children and Trumpkin go ashore to begin their trek to Aslan’s How.</a:t>
            </a:r>
          </a:p>
          <a:p>
            <a:pPr algn="l"/>
            <a:r>
              <a:rPr lang="en-US" sz="2200" dirty="0">
                <a:solidFill>
                  <a:schemeClr val="bg1"/>
                </a:solidFill>
                <a:latin typeface="Goudy Old Style" panose="02020502050305020303" pitchFamily="18" charset="77"/>
              </a:rPr>
              <a:t>Unable to sleep, Lucy  sees familiar stars, walks in the moonlight, and in a magical experience seeks to wake the trees, but is unsuccessful as the magic fades.</a:t>
            </a:r>
          </a:p>
          <a:p>
            <a:pPr algn="l"/>
            <a:r>
              <a:rPr lang="en-US" sz="2200" dirty="0">
                <a:solidFill>
                  <a:schemeClr val="bg1"/>
                </a:solidFill>
                <a:latin typeface="Goudy Old Style" panose="02020502050305020303" pitchFamily="18" charset="77"/>
              </a:rPr>
              <a:t>They trek on and on, seeking to find the Rush river, but ultimately find themselves on a precipice; by a gorge with water far below; Trumpkin believes it may be the Rush, changed by time. </a:t>
            </a:r>
          </a:p>
          <a:p>
            <a:pPr algn="l"/>
            <a:r>
              <a:rPr lang="en-US" sz="2200" dirty="0">
                <a:solidFill>
                  <a:schemeClr val="bg1"/>
                </a:solidFill>
                <a:latin typeface="Goudy Old Style" panose="02020502050305020303" pitchFamily="18" charset="77"/>
              </a:rPr>
              <a:t>The party decides to climb down the precipice to reach the water, but at that moment Lucy sees Aslan and says he wants them to go up, not down. No one else sees him; most doubt her and they vote to go down as planned, as Lucy weeps.</a:t>
            </a:r>
          </a:p>
          <a:p>
            <a:pPr algn="l"/>
            <a:r>
              <a:rPr lang="en-US" sz="2200" dirty="0">
                <a:solidFill>
                  <a:schemeClr val="bg1"/>
                </a:solidFill>
                <a:latin typeface="Goudy Old Style" panose="02020502050305020303" pitchFamily="18" charset="77"/>
              </a:rPr>
              <a:t>THEMES</a:t>
            </a:r>
          </a:p>
          <a:p>
            <a:pPr algn="l"/>
            <a:r>
              <a:rPr lang="en-US" sz="2200" dirty="0">
                <a:solidFill>
                  <a:schemeClr val="bg1"/>
                </a:solidFill>
                <a:latin typeface="Goudy Old Style" panose="02020502050305020303" pitchFamily="18" charset="77"/>
              </a:rPr>
              <a:t>The beauty and familiarity of the stars in Creation can be a comfort in times of difficulty.</a:t>
            </a:r>
          </a:p>
          <a:p>
            <a:pPr algn="l"/>
            <a:r>
              <a:rPr lang="en-US" sz="2200" dirty="0">
                <a:solidFill>
                  <a:schemeClr val="bg1"/>
                </a:solidFill>
                <a:latin typeface="Goudy Old Style" panose="02020502050305020303" pitchFamily="18" charset="77"/>
              </a:rPr>
              <a:t>Leaning into moments of wonder can lead to both joy and longing.</a:t>
            </a:r>
          </a:p>
          <a:p>
            <a:pPr algn="l"/>
            <a:r>
              <a:rPr lang="en-US" sz="2200" dirty="0">
                <a:solidFill>
                  <a:schemeClr val="bg1"/>
                </a:solidFill>
                <a:latin typeface="Goudy Old Style" panose="02020502050305020303" pitchFamily="18" charset="77"/>
              </a:rPr>
              <a:t>Going over to the Enemy renders beasts Evil and dumb when they lose the image of their Maker.</a:t>
            </a:r>
          </a:p>
          <a:p>
            <a:pPr algn="l"/>
            <a:r>
              <a:rPr lang="en-US" sz="2200" dirty="0">
                <a:solidFill>
                  <a:schemeClr val="bg1"/>
                </a:solidFill>
                <a:latin typeface="Goudy Old Style" panose="02020502050305020303" pitchFamily="18" charset="77"/>
              </a:rPr>
              <a:t>Encounters with Aslan/God may come to only one individual and yet be real and true.</a:t>
            </a:r>
          </a:p>
          <a:p>
            <a:pPr algn="l"/>
            <a:r>
              <a:rPr lang="en-US" sz="2200" dirty="0">
                <a:solidFill>
                  <a:schemeClr val="bg1"/>
                </a:solidFill>
                <a:latin typeface="Goudy Old Style" panose="02020502050305020303" pitchFamily="18" charset="77"/>
              </a:rPr>
              <a:t>The call of Aslan/God may be counter-intuitive and may not seem pragmatic.</a:t>
            </a:r>
          </a:p>
        </p:txBody>
      </p:sp>
      <p:sp>
        <p:nvSpPr>
          <p:cNvPr id="6" name="Rectangle 2">
            <a:extLst>
              <a:ext uri="{FF2B5EF4-FFF2-40B4-BE49-F238E27FC236}">
                <a16:creationId xmlns:a16="http://schemas.microsoft.com/office/drawing/2014/main" id="{FAC816FA-D961-E484-D2EA-8BE20BAAB7C5}"/>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0A4CCA4-8B01-5157-55A7-F87166BB3664}"/>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624003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112DF-32EE-7888-FCAE-8DF2355180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0BF272-B29C-58D0-AF29-95BF2446B284}"/>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9AF4968D-12CE-200A-6A86-DF901EB6F70F}"/>
              </a:ext>
            </a:extLst>
          </p:cNvPr>
          <p:cNvSpPr>
            <a:spLocks noGrp="1"/>
          </p:cNvSpPr>
          <p:nvPr>
            <p:ph type="subTitle" idx="1"/>
          </p:nvPr>
        </p:nvSpPr>
        <p:spPr>
          <a:xfrm>
            <a:off x="-1" y="-1"/>
            <a:ext cx="11185452" cy="6835139"/>
          </a:xfrm>
        </p:spPr>
        <p:txBody>
          <a:bodyPr>
            <a:noAutofit/>
          </a:bodyPr>
          <a:lstStyle/>
          <a:p>
            <a:pPr algn="l">
              <a:spcBef>
                <a:spcPts val="400"/>
              </a:spcBef>
            </a:pPr>
            <a:r>
              <a:rPr lang="en-US" sz="2150" b="1" dirty="0">
                <a:solidFill>
                  <a:schemeClr val="bg1"/>
                </a:solidFill>
                <a:latin typeface="Goudy Old Style" panose="02020502050305020303" pitchFamily="18" charset="77"/>
              </a:rPr>
              <a:t>After a long day of rowing, the children and Trumpkin go ashore to begin the trek to Aslan’s How.</a:t>
            </a:r>
          </a:p>
          <a:p>
            <a:pPr algn="l">
              <a:spcBef>
                <a:spcPts val="400"/>
              </a:spcBef>
            </a:pPr>
            <a:r>
              <a:rPr lang="en-US" sz="2150" dirty="0">
                <a:solidFill>
                  <a:schemeClr val="bg1"/>
                </a:solidFill>
                <a:latin typeface="Goudy Old Style" panose="02020502050305020303" pitchFamily="18" charset="77"/>
              </a:rPr>
              <a:t>“Susan and the two boys were bitterly tired with rowing before they rounded the last headland and began the final pull up </a:t>
            </a:r>
            <a:r>
              <a:rPr lang="en-US" sz="2150" dirty="0" err="1">
                <a:solidFill>
                  <a:schemeClr val="bg1"/>
                </a:solidFill>
                <a:latin typeface="Goudy Old Style" panose="02020502050305020303" pitchFamily="18" charset="77"/>
              </a:rPr>
              <a:t>Glasswater</a:t>
            </a:r>
            <a:r>
              <a:rPr lang="en-US" sz="2150" dirty="0">
                <a:solidFill>
                  <a:schemeClr val="bg1"/>
                </a:solidFill>
                <a:latin typeface="Goudy Old Style" panose="02020502050305020303" pitchFamily="18" charset="77"/>
              </a:rPr>
              <a:t> itself, and Lucy's head ached from the long hours of sun and the glare on the water. Even Trumpkin longed for the voyage to be over. The seat on which he sat to steer had been made for men, not Dwarfs, and his feet did not reach the floor-boards; and everyone knows how uncomfortable that is even for ten minutes. And as they all grew more tired, their spirits fell. Up till now the children had only been thinking of how to get to Caspian. Now they wondered what they would do when they found him, and how a handful of Dwarfs and woodland creatures could defeat an army of grown-up Humans…They went ashore at last, far too tired to attempt lighting a fire; and even a supper of apples (though most of them felt that they never wanted to see an apple again) seemed better than trying to catch or shoot anything. After a little silent munching they all huddled down together in the moss and dead leaves between four large beech trees.”</a:t>
            </a:r>
            <a:endParaRPr lang="en-US" sz="2150" b="1" dirty="0">
              <a:solidFill>
                <a:schemeClr val="bg1"/>
              </a:solidFill>
              <a:latin typeface="Goudy Old Style" panose="02020502050305020303" pitchFamily="18" charset="77"/>
            </a:endParaRPr>
          </a:p>
          <a:p>
            <a:pPr algn="l">
              <a:spcBef>
                <a:spcPts val="400"/>
              </a:spcBef>
            </a:pPr>
            <a:r>
              <a:rPr lang="en-US" sz="2150" b="1" dirty="0">
                <a:solidFill>
                  <a:schemeClr val="bg1"/>
                </a:solidFill>
                <a:latin typeface="Goudy Old Style" panose="02020502050305020303" pitchFamily="18" charset="77"/>
              </a:rPr>
              <a:t>Unable to sleep, Lucy  sees familiar stars, walks in the moonlight, and in a magical experience seeks to wake the trees, but is unsuccessful as the magic fades.</a:t>
            </a:r>
          </a:p>
          <a:p>
            <a:pPr algn="l">
              <a:spcBef>
                <a:spcPts val="400"/>
              </a:spcBef>
            </a:pPr>
            <a:r>
              <a:rPr lang="en-US" sz="2150" dirty="0">
                <a:solidFill>
                  <a:schemeClr val="bg1"/>
                </a:solidFill>
                <a:latin typeface="Goudy Old Style" panose="02020502050305020303" pitchFamily="18" charset="77"/>
              </a:rPr>
              <a:t>“Through a gap in the bracken and branches she could just see a patch of water in the Creek and the sky above it. Then, with a thrill of memory, she saw again, after all those years, the bright Narnian stars. She had once known them better than the stars of our own world, because as a Queen in Narnia she had gone to bed much later than as a child in England. And there they were — at least, three of the summer constellations could be seen from where she lay: the Ship, the Hammer, and the Leopard. "Dear old Leopard," she murmured happily to herself. Instead of getting drowsier she was getting more awake — with an odd, night-time, dreamish kind of wakefulness. The Creek was growing brighter. She knew now that then moon was on it, though she couldn't see the moon. And now she</a:t>
            </a:r>
            <a:endParaRPr lang="en-US" sz="215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E83C04D0-6607-9782-04D1-C34E80A1AB84}"/>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A4DA123-C138-5431-E8E1-2C139F4C3835}"/>
              </a:ext>
            </a:extLst>
          </p:cNvPr>
          <p:cNvPicPr>
            <a:picLocks noChangeAspect="1"/>
          </p:cNvPicPr>
          <p:nvPr/>
        </p:nvPicPr>
        <p:blipFill>
          <a:blip r:embed="rId2"/>
          <a:stretch>
            <a:fillRect/>
          </a:stretch>
        </p:blipFill>
        <p:spPr>
          <a:xfrm>
            <a:off x="11040532" y="2099733"/>
            <a:ext cx="1151465" cy="2659303"/>
          </a:xfrm>
          <a:prstGeom prst="rect">
            <a:avLst/>
          </a:prstGeom>
        </p:spPr>
      </p:pic>
    </p:spTree>
    <p:extLst>
      <p:ext uri="{BB962C8B-B14F-4D97-AF65-F5344CB8AC3E}">
        <p14:creationId xmlns:p14="http://schemas.microsoft.com/office/powerpoint/2010/main" val="3332416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44894</TotalTime>
  <Words>7158</Words>
  <Application>Microsoft Macintosh PowerPoint</Application>
  <PresentationFormat>Widescreen</PresentationFormat>
  <Paragraphs>199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Goudy Old Style</vt:lpstr>
      <vt:lpstr>Office Theme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463</cp:revision>
  <cp:lastPrinted>2019-02-13T16:31:27Z</cp:lastPrinted>
  <dcterms:created xsi:type="dcterms:W3CDTF">2018-09-19T14:45:23Z</dcterms:created>
  <dcterms:modified xsi:type="dcterms:W3CDTF">2025-11-19T15:48:38Z</dcterms:modified>
</cp:coreProperties>
</file>